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4" r:id="rId5"/>
    <p:sldId id="272" r:id="rId6"/>
    <p:sldId id="275" r:id="rId7"/>
    <p:sldId id="270" r:id="rId8"/>
    <p:sldId id="271" r:id="rId9"/>
    <p:sldId id="259" r:id="rId10"/>
    <p:sldId id="260" r:id="rId11"/>
    <p:sldId id="261" r:id="rId12"/>
    <p:sldId id="262" r:id="rId13"/>
    <p:sldId id="266" r:id="rId14"/>
    <p:sldId id="263" r:id="rId15"/>
    <p:sldId id="276" r:id="rId16"/>
    <p:sldId id="279" r:id="rId17"/>
    <p:sldId id="277" r:id="rId18"/>
    <p:sldId id="267" r:id="rId19"/>
    <p:sldId id="273" r:id="rId20"/>
    <p:sldId id="274" r:id="rId21"/>
    <p:sldId id="280" r:id="rId22"/>
    <p:sldId id="282" r:id="rId23"/>
    <p:sldId id="268" r:id="rId24"/>
    <p:sldId id="269" r:id="rId25"/>
    <p:sldId id="281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 snapToGrid="0">
      <p:cViewPr varScale="1">
        <p:scale>
          <a:sx n="126" d="100"/>
          <a:sy n="126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BBE1-D586-4D91-AA4E-B7DA0D5B956F}" type="datetimeFigureOut">
              <a:rPr lang="cs-CZ" smtClean="0"/>
              <a:pPr/>
              <a:t>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DE89-7006-4E97-A104-CE3142E6EB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iret.ms.mff.cuni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evene-hracky.com/fotografie.php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.estranky.cz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ufin.fi.muni.cz/imgsear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Indexing similarity for efficient search in multimedia databases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Tom</a:t>
            </a:r>
            <a:r>
              <a:rPr lang="cs-CZ" b="1" dirty="0" err="1" smtClean="0">
                <a:solidFill>
                  <a:schemeClr val="tx2"/>
                </a:solidFill>
              </a:rPr>
              <a:t>áš</a:t>
            </a:r>
            <a:r>
              <a:rPr lang="cs-CZ" b="1" dirty="0" smtClean="0">
                <a:solidFill>
                  <a:schemeClr val="tx2"/>
                </a:solidFill>
              </a:rPr>
              <a:t> Skopal</a:t>
            </a:r>
          </a:p>
          <a:p>
            <a:r>
              <a:rPr lang="cs-CZ" dirty="0" err="1" smtClean="0"/>
              <a:t>Dept</a:t>
            </a:r>
            <a:r>
              <a:rPr lang="cs-CZ" dirty="0" smtClean="0"/>
              <a:t>. </a:t>
            </a:r>
            <a:r>
              <a:rPr lang="cs-CZ" dirty="0" err="1" smtClean="0"/>
              <a:t>of</a:t>
            </a:r>
            <a:r>
              <a:rPr lang="cs-CZ" dirty="0" smtClean="0"/>
              <a:t> Software </a:t>
            </a:r>
            <a:r>
              <a:rPr lang="cs-CZ" dirty="0" err="1" smtClean="0"/>
              <a:t>Engineering</a:t>
            </a:r>
            <a:r>
              <a:rPr lang="cs-CZ" dirty="0" smtClean="0"/>
              <a:t>, MFF UK</a:t>
            </a:r>
            <a:br>
              <a:rPr lang="cs-CZ" dirty="0" smtClean="0"/>
            </a:br>
            <a:r>
              <a:rPr lang="en-US" dirty="0" smtClean="0"/>
              <a:t>SIRET research group,</a:t>
            </a:r>
            <a:br>
              <a:rPr lang="en-US" dirty="0" smtClean="0"/>
            </a:br>
            <a:r>
              <a:rPr lang="en-US" dirty="0" smtClean="0"/>
              <a:t>http://siret.ms.mff.cuni.cz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6278562" cy="29051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Pivot </a:t>
            </a:r>
            <a:r>
              <a:rPr lang="cs-CZ" dirty="0" err="1" smtClean="0"/>
              <a:t>tables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215206" y="1000108"/>
          <a:ext cx="1614471" cy="350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57"/>
                <a:gridCol w="538157"/>
                <a:gridCol w="538157"/>
              </a:tblGrid>
              <a:tr h="38933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r>
                        <a:rPr lang="cs-CZ" baseline="-25000" dirty="0" smtClean="0"/>
                        <a:t>1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1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2.6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7.2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1.4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1.6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2.7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5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3.2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6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3.5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/>
                </a:tc>
              </a:tr>
              <a:tr h="389335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500694" y="457200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 rot="8267704">
            <a:off x="6094098" y="2798105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072330" y="1428736"/>
            <a:ext cx="1785950" cy="357190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072330" y="2571744"/>
            <a:ext cx="1785950" cy="357190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357158" y="1285860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m</a:t>
            </a:r>
            <a:r>
              <a:rPr lang="cs-CZ" dirty="0" smtClean="0"/>
              <a:t> </a:t>
            </a:r>
            <a:r>
              <a:rPr lang="cs-CZ" dirty="0" err="1" smtClean="0"/>
              <a:t>pivots</a:t>
            </a:r>
            <a:r>
              <a:rPr lang="cs-CZ" dirty="0" smtClean="0"/>
              <a:t>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i</a:t>
            </a:r>
            <a:endParaRPr lang="cs-CZ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space – distance matrix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[</a:t>
            </a:r>
            <a:r>
              <a:rPr lang="cs-CZ" b="1" dirty="0" smtClean="0">
                <a:sym typeface="Symbol"/>
              </a:rPr>
              <a:t></a:t>
            </a:r>
            <a:r>
              <a:rPr lang="en-US" dirty="0" smtClean="0"/>
              <a:t>(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</a:t>
            </a:r>
            <a:r>
              <a:rPr lang="en-US" dirty="0" smtClean="0"/>
              <a:t>, P</a:t>
            </a:r>
            <a:r>
              <a:rPr lang="en-US" baseline="-25000" dirty="0" smtClean="0"/>
              <a:t>1</a:t>
            </a:r>
            <a:r>
              <a:rPr lang="en-US" dirty="0" smtClean="0"/>
              <a:t>), </a:t>
            </a:r>
            <a:r>
              <a:rPr lang="cs-CZ" dirty="0" smtClean="0">
                <a:sym typeface="Symbol"/>
              </a:rPr>
              <a:t></a:t>
            </a:r>
            <a:r>
              <a:rPr lang="cs-CZ" b="1" dirty="0" smtClean="0">
                <a:sym typeface="Symbol"/>
              </a:rPr>
              <a:t></a:t>
            </a:r>
            <a:r>
              <a:rPr lang="en-US" dirty="0" smtClean="0"/>
              <a:t>(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),</a:t>
            </a:r>
            <a:r>
              <a:rPr lang="cs-CZ" dirty="0" smtClean="0"/>
              <a:t> ..., </a:t>
            </a:r>
            <a:r>
              <a:rPr lang="cs-CZ" dirty="0" smtClean="0">
                <a:sym typeface="Symbol"/>
              </a:rPr>
              <a:t></a:t>
            </a:r>
            <a:r>
              <a:rPr lang="cs-CZ" b="1" dirty="0" smtClean="0">
                <a:sym typeface="Symbol"/>
              </a:rPr>
              <a:t></a:t>
            </a:r>
            <a:r>
              <a:rPr lang="en-US" dirty="0" smtClean="0"/>
              <a:t>(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</a:t>
            </a:r>
            <a:r>
              <a:rPr lang="en-US" dirty="0" smtClean="0"/>
              <a:t>, P</a:t>
            </a:r>
            <a:r>
              <a:rPr lang="cs-CZ" baseline="-25000" dirty="0" smtClean="0"/>
              <a:t>m</a:t>
            </a:r>
            <a:r>
              <a:rPr lang="en-US" dirty="0" smtClean="0"/>
              <a:t>)]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contractive: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(v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) ≤ </a:t>
            </a:r>
            <a:r>
              <a:rPr lang="cs-CZ" b="1" dirty="0" smtClean="0">
                <a:sym typeface="Symbol"/>
              </a:rPr>
              <a:t></a:t>
            </a:r>
            <a:r>
              <a:rPr lang="en-US" dirty="0" smtClean="0"/>
              <a:t>(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 phases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sequential processing of the distance matrix, filtering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non-filtered candidates must be refined in </a:t>
            </a:r>
            <a:br>
              <a:rPr lang="en-US" dirty="0" smtClean="0"/>
            </a:br>
            <a:r>
              <a:rPr lang="en-US" dirty="0" smtClean="0"/>
              <a:t>the original space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M-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inspired by R-tree – modification into metric spaces</a:t>
            </a:r>
          </a:p>
          <a:p>
            <a:pPr lvl="1"/>
            <a:r>
              <a:rPr lang="en-US" sz="2000" dirty="0" smtClean="0"/>
              <a:t>hierarchy of nested balls; balanced, paged, dynamic index</a:t>
            </a:r>
          </a:p>
          <a:p>
            <a:pPr lvl="1"/>
            <a:r>
              <a:rPr lang="en-US" sz="2000" dirty="0" smtClean="0"/>
              <a:t>compact hierarchy is necessary, ball overlaps lead to inefficient query </a:t>
            </a:r>
            <a:r>
              <a:rPr lang="en-US" sz="2000" dirty="0" smtClean="0"/>
              <a:t>processing</a:t>
            </a:r>
          </a:p>
          <a:p>
            <a:pPr lvl="1"/>
            <a:r>
              <a:rPr lang="en-US" sz="2000" dirty="0" smtClean="0"/>
              <a:t>many descendants – e.g., M*-tree, PM-tree </a:t>
            </a:r>
            <a:r>
              <a:rPr lang="en-US" sz="1800" dirty="0" smtClean="0"/>
              <a:t>[</a:t>
            </a:r>
            <a:r>
              <a:rPr lang="en-US" sz="1800" dirty="0" err="1" smtClean="0"/>
              <a:t>Skopal</a:t>
            </a:r>
            <a:r>
              <a:rPr lang="en-US" sz="1800" dirty="0" smtClean="0"/>
              <a:t>, 2004, 2005, 2007]</a:t>
            </a:r>
            <a:endParaRPr lang="cs-CZ" sz="18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8175" y="3736825"/>
            <a:ext cx="7042150" cy="3051175"/>
            <a:chOff x="402" y="2296"/>
            <a:chExt cx="4436" cy="192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2296"/>
              <a:ext cx="3908" cy="17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02" y="4026"/>
              <a:ext cx="25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dirty="0" smtClean="0"/>
                <a:t>(</a:t>
              </a:r>
              <a:r>
                <a:rPr lang="cs-CZ" sz="1200" dirty="0" err="1" smtClean="0"/>
                <a:t>Euclidean</a:t>
              </a:r>
              <a:r>
                <a:rPr lang="en-US" sz="1200" dirty="0" smtClean="0"/>
                <a:t> </a:t>
              </a:r>
              <a:r>
                <a:rPr lang="en-US" sz="1400" dirty="0"/>
                <a:t>2D </a:t>
              </a:r>
              <a:r>
                <a:rPr lang="cs-CZ" sz="1200" dirty="0" err="1" smtClean="0"/>
                <a:t>space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63800" y="3801913"/>
            <a:ext cx="1965325" cy="935037"/>
            <a:chOff x="1565" y="2205"/>
            <a:chExt cx="1238" cy="589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565" y="2205"/>
              <a:ext cx="589" cy="589"/>
            </a:xfrm>
            <a:prstGeom prst="ellipse">
              <a:avLst/>
            </a:prstGeom>
            <a:solidFill>
              <a:srgbClr val="FF0000">
                <a:alpha val="14999"/>
              </a:srgbClr>
            </a:solidFill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109" y="2251"/>
              <a:ext cx="69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cs-CZ" sz="1200" b="1" dirty="0" smtClean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sz="1400" b="1" dirty="0" err="1" smtClean="0">
                  <a:solidFill>
                    <a:srgbClr val="FF0000"/>
                  </a:solidFill>
                </a:rPr>
                <a:t>range</a:t>
              </a:r>
              <a:r>
                <a:rPr lang="cs-CZ" sz="14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400" b="1" dirty="0" err="1" smtClean="0">
                  <a:solidFill>
                    <a:srgbClr val="FF0000"/>
                  </a:solidFill>
                </a:rPr>
                <a:t>query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89088" y="3859063"/>
            <a:ext cx="4725987" cy="2438400"/>
            <a:chOff x="1001" y="2373"/>
            <a:chExt cx="2977" cy="1536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001" y="2373"/>
              <a:ext cx="1577" cy="1536"/>
            </a:xfrm>
            <a:prstGeom prst="ellipse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852" y="2718"/>
              <a:ext cx="126" cy="198"/>
            </a:xfrm>
            <a:prstGeom prst="rect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684338" y="3917800"/>
            <a:ext cx="4256087" cy="1428750"/>
            <a:chOff x="1061" y="2410"/>
            <a:chExt cx="2681" cy="900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061" y="2410"/>
              <a:ext cx="734" cy="737"/>
            </a:xfrm>
            <a:prstGeom prst="ellipse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16" y="3112"/>
              <a:ext cx="126" cy="198"/>
            </a:xfrm>
            <a:prstGeom prst="rect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2357438" y="4638525"/>
            <a:ext cx="3398837" cy="912813"/>
            <a:chOff x="1485" y="2864"/>
            <a:chExt cx="2141" cy="575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485" y="2864"/>
              <a:ext cx="608" cy="575"/>
            </a:xfrm>
            <a:prstGeom prst="ellipse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500" y="3104"/>
              <a:ext cx="126" cy="198"/>
            </a:xfrm>
            <a:prstGeom prst="rect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609850" y="4044800"/>
            <a:ext cx="3086100" cy="1895475"/>
            <a:chOff x="1644" y="2490"/>
            <a:chExt cx="1944" cy="1194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auto">
            <a:xfrm rot="8683001">
              <a:off x="1644" y="2490"/>
              <a:ext cx="186" cy="420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462" y="3486"/>
              <a:ext cx="126" cy="198"/>
            </a:xfrm>
            <a:prstGeom prst="rect">
              <a:avLst/>
            </a:prstGeom>
            <a:solidFill>
              <a:srgbClr val="339966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GNAT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8953500" cy="3476625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082800" y="4302121"/>
            <a:ext cx="1200150" cy="1190625"/>
            <a:chOff x="3276" y="612"/>
            <a:chExt cx="1134" cy="1134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76" y="612"/>
              <a:ext cx="1134" cy="1134"/>
              <a:chOff x="3276" y="612"/>
              <a:chExt cx="1134" cy="1134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276" y="612"/>
                <a:ext cx="1134" cy="11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20" y="115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804" y="1146"/>
              <a:ext cx="52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752600" y="3286121"/>
            <a:ext cx="1238250" cy="21050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2216150" y="3863971"/>
            <a:ext cx="1771650" cy="1390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117725" y="4600571"/>
            <a:ext cx="1352550" cy="6762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46075" y="4895846"/>
            <a:ext cx="2349500" cy="679450"/>
            <a:chOff x="218" y="3264"/>
            <a:chExt cx="1480" cy="428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28" y="3264"/>
              <a:ext cx="1470" cy="42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218" y="3362"/>
              <a:ext cx="1122" cy="3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unbalanced tree index 			</a:t>
            </a:r>
            <a:r>
              <a:rPr lang="en-US" sz="1600" dirty="0" smtClean="0"/>
              <a:t>(author </a:t>
            </a:r>
            <a:r>
              <a:rPr lang="cs-CZ" sz="1600" dirty="0" err="1" smtClean="0"/>
              <a:t>Sergey</a:t>
            </a:r>
            <a:r>
              <a:rPr lang="cs-CZ" sz="1600" dirty="0" smtClean="0"/>
              <a:t> </a:t>
            </a:r>
            <a:r>
              <a:rPr lang="cs-CZ" sz="1600" dirty="0" err="1" smtClean="0"/>
              <a:t>Brin</a:t>
            </a:r>
            <a:r>
              <a:rPr lang="en-US" sz="1600" dirty="0" smtClean="0"/>
              <a:t> - Google)</a:t>
            </a:r>
            <a:endParaRPr lang="en-US" sz="18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”-based partitioning</a:t>
            </a:r>
          </a:p>
          <a:p>
            <a:pPr lvl="1"/>
            <a:r>
              <a:rPr lang="en-US" sz="2000" dirty="0" smtClean="0"/>
              <a:t>no overlaps, but static index + expensive construction</a:t>
            </a:r>
            <a:endParaRPr lang="cs-CZ" sz="2000" dirty="0"/>
          </a:p>
        </p:txBody>
      </p:sp>
      <p:sp>
        <p:nvSpPr>
          <p:cNvPr id="21" name="Freeform 20"/>
          <p:cNvSpPr/>
          <p:nvPr/>
        </p:nvSpPr>
        <p:spPr>
          <a:xfrm>
            <a:off x="-364779" y="3439981"/>
            <a:ext cx="2459120" cy="3418019"/>
          </a:xfrm>
          <a:custGeom>
            <a:avLst/>
            <a:gdLst>
              <a:gd name="connsiteX0" fmla="*/ 0 w 2168866"/>
              <a:gd name="connsiteY0" fmla="*/ 0 h 3121051"/>
              <a:gd name="connsiteX1" fmla="*/ 1934598 w 2168866"/>
              <a:gd name="connsiteY1" fmla="*/ 1133553 h 3121051"/>
              <a:gd name="connsiteX2" fmla="*/ 2168866 w 2168866"/>
              <a:gd name="connsiteY2" fmla="*/ 3113494 h 3121051"/>
              <a:gd name="connsiteX3" fmla="*/ 279610 w 2168866"/>
              <a:gd name="connsiteY3" fmla="*/ 3121051 h 3121051"/>
              <a:gd name="connsiteX4" fmla="*/ 0 w 2168866"/>
              <a:gd name="connsiteY4" fmla="*/ 0 h 3121051"/>
              <a:gd name="connsiteX0" fmla="*/ 0 w 2168866"/>
              <a:gd name="connsiteY0" fmla="*/ 0 h 3121051"/>
              <a:gd name="connsiteX1" fmla="*/ 1977495 w 2168866"/>
              <a:gd name="connsiteY1" fmla="*/ 1128898 h 3121051"/>
              <a:gd name="connsiteX2" fmla="*/ 2168866 w 2168866"/>
              <a:gd name="connsiteY2" fmla="*/ 3113494 h 3121051"/>
              <a:gd name="connsiteX3" fmla="*/ 279610 w 2168866"/>
              <a:gd name="connsiteY3" fmla="*/ 3121051 h 3121051"/>
              <a:gd name="connsiteX4" fmla="*/ 0 w 2168866"/>
              <a:gd name="connsiteY4" fmla="*/ 0 h 3121051"/>
              <a:gd name="connsiteX0" fmla="*/ 0 w 2175614"/>
              <a:gd name="connsiteY0" fmla="*/ 0 h 3177249"/>
              <a:gd name="connsiteX1" fmla="*/ 1984243 w 2175614"/>
              <a:gd name="connsiteY1" fmla="*/ 1185096 h 3177249"/>
              <a:gd name="connsiteX2" fmla="*/ 2175614 w 2175614"/>
              <a:gd name="connsiteY2" fmla="*/ 3169692 h 3177249"/>
              <a:gd name="connsiteX3" fmla="*/ 286358 w 2175614"/>
              <a:gd name="connsiteY3" fmla="*/ 3177249 h 3177249"/>
              <a:gd name="connsiteX4" fmla="*/ 0 w 2175614"/>
              <a:gd name="connsiteY4" fmla="*/ 0 h 3177249"/>
              <a:gd name="connsiteX0" fmla="*/ 0 w 2175614"/>
              <a:gd name="connsiteY0" fmla="*/ 0 h 3177249"/>
              <a:gd name="connsiteX1" fmla="*/ 1964000 w 2175614"/>
              <a:gd name="connsiteY1" fmla="*/ 1192121 h 3177249"/>
              <a:gd name="connsiteX2" fmla="*/ 2175614 w 2175614"/>
              <a:gd name="connsiteY2" fmla="*/ 3169692 h 3177249"/>
              <a:gd name="connsiteX3" fmla="*/ 286358 w 2175614"/>
              <a:gd name="connsiteY3" fmla="*/ 3177249 h 3177249"/>
              <a:gd name="connsiteX4" fmla="*/ 0 w 2175614"/>
              <a:gd name="connsiteY4" fmla="*/ 0 h 3177249"/>
              <a:gd name="connsiteX0" fmla="*/ 0 w 2195858"/>
              <a:gd name="connsiteY0" fmla="*/ 0 h 3177249"/>
              <a:gd name="connsiteX1" fmla="*/ 1964000 w 2195858"/>
              <a:gd name="connsiteY1" fmla="*/ 1192121 h 3177249"/>
              <a:gd name="connsiteX2" fmla="*/ 2195858 w 2195858"/>
              <a:gd name="connsiteY2" fmla="*/ 3177249 h 3177249"/>
              <a:gd name="connsiteX3" fmla="*/ 286358 w 2195858"/>
              <a:gd name="connsiteY3" fmla="*/ 3177249 h 3177249"/>
              <a:gd name="connsiteX4" fmla="*/ 0 w 2195858"/>
              <a:gd name="connsiteY4" fmla="*/ 0 h 31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858" h="3177249">
                <a:moveTo>
                  <a:pt x="0" y="0"/>
                </a:moveTo>
                <a:lnTo>
                  <a:pt x="1964000" y="1192121"/>
                </a:lnTo>
                <a:lnTo>
                  <a:pt x="2195858" y="3177249"/>
                </a:lnTo>
                <a:lnTo>
                  <a:pt x="286358" y="3177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D-index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385" y="3305371"/>
            <a:ext cx="4979988" cy="335756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144" y="2405404"/>
            <a:ext cx="3841487" cy="88495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60089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hashed index</a:t>
            </a:r>
          </a:p>
          <a:p>
            <a:r>
              <a:rPr lang="en-US" sz="2400" dirty="0" smtClean="0"/>
              <a:t>based on partitioning hash functions </a:t>
            </a:r>
            <a:r>
              <a:rPr lang="cs-CZ" sz="2400" i="1" dirty="0" smtClean="0"/>
              <a:t>bps</a:t>
            </a:r>
            <a:r>
              <a:rPr lang="cs-CZ" sz="2400" i="1" baseline="30000" dirty="0" smtClean="0"/>
              <a:t>1,</a:t>
            </a:r>
            <a:r>
              <a:rPr lang="cs-CZ" sz="2400" i="1" baseline="30000" dirty="0" smtClean="0">
                <a:latin typeface="Symbol" pitchFamily="18" charset="2"/>
              </a:rPr>
              <a:t>r</a:t>
            </a:r>
            <a:r>
              <a:rPr lang="cs-CZ" sz="2400" i="1" baseline="30000" dirty="0" smtClean="0"/>
              <a:t>,j</a:t>
            </a:r>
            <a:r>
              <a:rPr lang="cs-CZ" sz="2400" dirty="0" smtClean="0"/>
              <a:t>, </a:t>
            </a:r>
            <a:r>
              <a:rPr lang="en-US" sz="2400" dirty="0" smtClean="0"/>
              <a:t>where</a:t>
            </a:r>
            <a:r>
              <a:rPr lang="cs-CZ" sz="2400" dirty="0" smtClean="0"/>
              <a:t> </a:t>
            </a:r>
            <a:r>
              <a:rPr lang="cs-CZ" sz="2400" dirty="0" err="1" smtClean="0"/>
              <a:t>P</a:t>
            </a:r>
            <a:r>
              <a:rPr lang="cs-CZ" sz="2400" baseline="-25000" dirty="0" err="1" smtClean="0"/>
              <a:t>j</a:t>
            </a:r>
            <a:r>
              <a:rPr lang="cs-CZ" sz="2400" dirty="0" smtClean="0"/>
              <a:t> </a:t>
            </a:r>
            <a:r>
              <a:rPr lang="en-US" sz="2400" dirty="0" smtClean="0"/>
              <a:t>is</a:t>
            </a:r>
            <a:r>
              <a:rPr lang="cs-CZ" sz="2400" dirty="0" smtClean="0"/>
              <a:t> pivot, </a:t>
            </a:r>
            <a:r>
              <a:rPr lang="cs-CZ" sz="2400" b="1" dirty="0" err="1" smtClean="0"/>
              <a:t>d</a:t>
            </a:r>
            <a:r>
              <a:rPr lang="cs-CZ" sz="2400" b="1" baseline="-25000" dirty="0" err="1" smtClean="0"/>
              <a:t>m</a:t>
            </a:r>
            <a:r>
              <a:rPr lang="cs-CZ" sz="2400" dirty="0" smtClean="0"/>
              <a:t> </a:t>
            </a:r>
            <a:r>
              <a:rPr lang="en-US" sz="2400" dirty="0" smtClean="0"/>
              <a:t>is</a:t>
            </a:r>
            <a:r>
              <a:rPr lang="cs-CZ" sz="2400" dirty="0" smtClean="0"/>
              <a:t> </a:t>
            </a:r>
            <a:r>
              <a:rPr lang="en-US" sz="2400" dirty="0" smtClean="0"/>
              <a:t>median distance</a:t>
            </a:r>
            <a:r>
              <a:rPr lang="cs-CZ" sz="2400" dirty="0" smtClean="0"/>
              <a:t> </a:t>
            </a:r>
            <a:r>
              <a:rPr lang="en-US" sz="2400" dirty="0" smtClean="0"/>
              <a:t>(to database </a:t>
            </a:r>
            <a:br>
              <a:rPr lang="en-US" sz="2400" dirty="0" smtClean="0"/>
            </a:br>
            <a:r>
              <a:rPr lang="en-US" sz="2400" dirty="0" smtClean="0"/>
              <a:t>objects) and</a:t>
            </a:r>
            <a:r>
              <a:rPr lang="cs-CZ" sz="2400" dirty="0" smtClean="0"/>
              <a:t> </a:t>
            </a:r>
            <a:r>
              <a:rPr lang="cs-CZ" sz="2400" b="1" dirty="0" smtClean="0">
                <a:latin typeface="Symbol" pitchFamily="18" charset="2"/>
              </a:rPr>
              <a:t>r</a:t>
            </a:r>
            <a:r>
              <a:rPr lang="cs-CZ" sz="2400" dirty="0" smtClean="0"/>
              <a:t> </a:t>
            </a:r>
            <a:r>
              <a:rPr lang="en-US" sz="2400" dirty="0" smtClean="0"/>
              <a:t>is split parameter</a:t>
            </a:r>
          </a:p>
          <a:p>
            <a:r>
              <a:rPr lang="en-US" sz="2400" dirty="0" smtClean="0"/>
              <a:t>functions are combined, </a:t>
            </a:r>
            <a:br>
              <a:rPr lang="en-US" sz="2400" dirty="0" smtClean="0"/>
            </a:br>
            <a:r>
              <a:rPr lang="en-US" sz="2400" dirty="0" smtClean="0"/>
              <a:t>returning bit code of </a:t>
            </a:r>
            <a:br>
              <a:rPr lang="en-US" sz="2400" dirty="0" smtClean="0"/>
            </a:br>
            <a:r>
              <a:rPr lang="en-US" sz="2400" dirty="0" smtClean="0"/>
              <a:t>a bucket id</a:t>
            </a:r>
          </a:p>
          <a:p>
            <a:pPr lvl="1"/>
            <a:r>
              <a:rPr lang="en-US" sz="2000" dirty="0" smtClean="0"/>
              <a:t>if the code contains a 2, </a:t>
            </a:r>
            <a:br>
              <a:rPr lang="en-US" sz="2000" dirty="0" smtClean="0"/>
            </a:br>
            <a:r>
              <a:rPr lang="en-US" sz="2000" dirty="0" smtClean="0"/>
              <a:t>the object belongs </a:t>
            </a:r>
            <a:br>
              <a:rPr lang="en-US" sz="2000" dirty="0" smtClean="0"/>
            </a:br>
            <a:r>
              <a:rPr lang="en-US" sz="2000" dirty="0" smtClean="0"/>
              <a:t>(is hashed) to </a:t>
            </a:r>
            <a:r>
              <a:rPr lang="en-US" sz="2000" b="1" dirty="0" smtClean="0"/>
              <a:t>exclusion </a:t>
            </a:r>
            <a:br>
              <a:rPr lang="en-US" sz="2000" b="1" dirty="0" smtClean="0"/>
            </a:br>
            <a:r>
              <a:rPr lang="en-US" sz="2000" b="1" dirty="0" smtClean="0"/>
              <a:t>bucket</a:t>
            </a:r>
          </a:p>
          <a:p>
            <a:r>
              <a:rPr lang="en-US" sz="2400" dirty="0" smtClean="0"/>
              <a:t>the exclusion bucket </a:t>
            </a:r>
            <a:br>
              <a:rPr lang="en-US" sz="2400" dirty="0" smtClean="0"/>
            </a:br>
            <a:r>
              <a:rPr lang="en-US" sz="2400" dirty="0" smtClean="0"/>
              <a:t>is recursively repartitioned</a:t>
            </a:r>
          </a:p>
          <a:p>
            <a:pPr lvl="1"/>
            <a:r>
              <a:rPr lang="en-US" sz="2000" dirty="0" smtClean="0"/>
              <a:t>multi-level hierarchy</a:t>
            </a:r>
          </a:p>
          <a:p>
            <a:r>
              <a:rPr lang="en-US" sz="2400" dirty="0" smtClean="0"/>
              <a:t>good performance for</a:t>
            </a:r>
            <a:br>
              <a:rPr lang="en-US" sz="2400" dirty="0" smtClean="0"/>
            </a:br>
            <a:r>
              <a:rPr lang="en-US" sz="2400" dirty="0" smtClean="0"/>
              <a:t>small query balls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Indexability</a:t>
            </a:r>
            <a:endParaRPr lang="cs-CZ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468323" y="4530798"/>
            <a:ext cx="4381500" cy="1871663"/>
            <a:chOff x="0" y="3080"/>
            <a:chExt cx="3027" cy="1240"/>
          </a:xfrm>
        </p:grpSpPr>
        <p:pic>
          <p:nvPicPr>
            <p:cNvPr id="5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80"/>
              <a:ext cx="3027" cy="1240"/>
            </a:xfrm>
            <a:prstGeom prst="rect">
              <a:avLst/>
            </a:prstGeom>
            <a:noFill/>
          </p:spPr>
        </p:pic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272" y="3217"/>
              <a:ext cx="1225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b="1">
                  <a:solidFill>
                    <a:srgbClr val="008000"/>
                  </a:solidFill>
                </a:rPr>
                <a:t>low intrinsic dimensionality</a:t>
              </a:r>
              <a:endParaRPr lang="cs-CZ" sz="1000" b="1">
                <a:solidFill>
                  <a:srgbClr val="008000"/>
                </a:solidFill>
              </a:endParaRP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1769" y="3217"/>
              <a:ext cx="1225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</a:rPr>
                <a:t>high intrinsic dimensionality</a:t>
              </a:r>
              <a:endParaRPr lang="cs-CZ" sz="1000" b="1">
                <a:solidFill>
                  <a:srgbClr val="FF0000"/>
                </a:solidFill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558331" cy="50802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metric </a:t>
            </a:r>
            <a:r>
              <a:rPr lang="en-US" sz="2400" dirty="0" smtClean="0"/>
              <a:t>postulates alone </a:t>
            </a:r>
            <a:r>
              <a:rPr lang="en-US" sz="2400" dirty="0" smtClean="0"/>
              <a:t>do not ensure efficient </a:t>
            </a:r>
            <a:r>
              <a:rPr lang="en-US" sz="2400" dirty="0" smtClean="0"/>
              <a:t>indexing/search</a:t>
            </a:r>
            <a:endParaRPr lang="en-US" sz="24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also data </a:t>
            </a:r>
            <a:r>
              <a:rPr lang="en-US" sz="2000" dirty="0" smtClean="0"/>
              <a:t>distribution in space is very important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/>
              <a:t>intrinsic dimensionality</a:t>
            </a:r>
            <a:r>
              <a:rPr lang="cs-CZ" sz="2400" dirty="0" smtClean="0">
                <a:sym typeface="Symbol" pitchFamily="18" charset="2"/>
              </a:rPr>
              <a:t></a:t>
            </a:r>
            <a:r>
              <a:rPr lang="cs-CZ" sz="2400" b="1" dirty="0" smtClean="0">
                <a:solidFill>
                  <a:srgbClr val="0033CC"/>
                </a:solidFill>
                <a:sym typeface="Symbol" pitchFamily="18" charset="2"/>
              </a:rPr>
              <a:t>(S,d) = </a:t>
            </a:r>
            <a:r>
              <a:rPr lang="cs-CZ" sz="2400" b="1" baseline="30000" dirty="0" smtClean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sz="2400" b="1" baseline="30000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cs-CZ" sz="2400" b="1" dirty="0" smtClean="0">
                <a:solidFill>
                  <a:srgbClr val="0033CC"/>
                </a:solidFill>
                <a:sym typeface="Symbol" pitchFamily="18" charset="2"/>
              </a:rPr>
              <a:t>/</a:t>
            </a:r>
            <a:r>
              <a:rPr lang="en-US" sz="2400" b="1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cs-CZ" sz="2400" b="1" dirty="0" smtClean="0">
                <a:solidFill>
                  <a:srgbClr val="0033CC"/>
                </a:solidFill>
                <a:sym typeface="Symbol" pitchFamily="18" charset="2"/>
              </a:rPr>
              <a:t>2</a:t>
            </a:r>
            <a:r>
              <a:rPr lang="cs-CZ" sz="2400" b="1" baseline="30000" dirty="0" smtClean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cs-CZ" sz="2400" b="1" baseline="30000" dirty="0" smtClean="0">
                <a:sym typeface="Symbol" pitchFamily="18" charset="2"/>
              </a:rPr>
              <a:t>	</a:t>
            </a:r>
            <a:br>
              <a:rPr lang="cs-CZ" sz="2400" b="1" baseline="30000" dirty="0" smtClean="0">
                <a:sym typeface="Symbol" pitchFamily="18" charset="2"/>
              </a:rPr>
            </a:br>
            <a:r>
              <a:rPr lang="cs-CZ" sz="2400" baseline="30000" dirty="0" smtClean="0">
                <a:sym typeface="Symbol" pitchFamily="18" charset="2"/>
              </a:rPr>
              <a:t>	</a:t>
            </a:r>
            <a:r>
              <a:rPr lang="cs-CZ" sz="2200" dirty="0" smtClean="0">
                <a:sym typeface="Symbol" pitchFamily="18" charset="2"/>
              </a:rPr>
              <a:t>( </a:t>
            </a:r>
            <a:r>
              <a:rPr lang="cs-CZ" sz="2200" dirty="0" err="1" smtClean="0">
                <a:sym typeface="Symbol" pitchFamily="18" charset="2"/>
              </a:rPr>
              <a:t>is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cs-CZ" sz="2200" b="1" dirty="0" err="1" smtClean="0">
                <a:solidFill>
                  <a:srgbClr val="008000"/>
                </a:solidFill>
                <a:sym typeface="Symbol" pitchFamily="18" charset="2"/>
              </a:rPr>
              <a:t>mean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cs-CZ" sz="2200" dirty="0" err="1" smtClean="0">
                <a:sym typeface="Symbol" pitchFamily="18" charset="2"/>
              </a:rPr>
              <a:t>and</a:t>
            </a:r>
            <a:r>
              <a:rPr lang="cs-CZ" sz="2200" dirty="0" smtClean="0">
                <a:sym typeface="Symbol" pitchFamily="18" charset="2"/>
              </a:rPr>
              <a:t> </a:t>
            </a:r>
            <a:r>
              <a:rPr lang="cs-CZ" sz="2200" baseline="30000" dirty="0" smtClean="0">
                <a:sym typeface="Symbol" pitchFamily="18" charset="2"/>
              </a:rPr>
              <a:t>2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cs-CZ" sz="2200" dirty="0" err="1" smtClean="0">
                <a:sym typeface="Symbol" pitchFamily="18" charset="2"/>
              </a:rPr>
              <a:t>is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cs-CZ" sz="2200" b="1" dirty="0" smtClean="0">
                <a:solidFill>
                  <a:srgbClr val="990033"/>
                </a:solidFill>
                <a:sym typeface="Symbol" pitchFamily="18" charset="2"/>
              </a:rPr>
              <a:t>variance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cs-CZ" sz="2200" dirty="0" err="1" smtClean="0">
                <a:sym typeface="Symbol" pitchFamily="18" charset="2"/>
              </a:rPr>
              <a:t>of</a:t>
            </a:r>
            <a:r>
              <a:rPr lang="cs-CZ" sz="2200" dirty="0" smtClean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distance </a:t>
            </a:r>
            <a:r>
              <a:rPr lang="cs-CZ" sz="2200" dirty="0" err="1" smtClean="0">
                <a:sym typeface="Symbol" pitchFamily="18" charset="2"/>
              </a:rPr>
              <a:t>distribution</a:t>
            </a:r>
            <a:r>
              <a:rPr lang="en-US" sz="2200" dirty="0" smtClean="0">
                <a:sym typeface="Symbol" pitchFamily="18" charset="2"/>
              </a:rPr>
              <a:t> in S)</a:t>
            </a:r>
            <a:endParaRPr lang="cs-CZ" sz="2200" baseline="300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low </a:t>
            </a:r>
            <a:r>
              <a:rPr lang="en-US" sz="2400" b="1" dirty="0" smtClean="0">
                <a:sym typeface="Symbol" pitchFamily="18" charset="2"/>
              </a:rPr>
              <a:t></a:t>
            </a:r>
            <a:r>
              <a:rPr lang="en-US" sz="2400" dirty="0" smtClean="0">
                <a:sym typeface="Symbol" pitchFamily="18" charset="2"/>
              </a:rPr>
              <a:t> (e.g., below 10) means the dataset is </a:t>
            </a:r>
            <a:r>
              <a:rPr lang="en-US" sz="2400" b="1" dirty="0" smtClean="0">
                <a:sym typeface="Symbol" pitchFamily="18" charset="2"/>
              </a:rPr>
              <a:t>well-structured</a:t>
            </a:r>
            <a:r>
              <a:rPr lang="en-US" sz="2400" dirty="0" smtClean="0">
                <a:sym typeface="Symbol" pitchFamily="18" charset="2"/>
              </a:rPr>
              <a:t> 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000" dirty="0" smtClean="0">
                <a:solidFill>
                  <a:srgbClr val="008000"/>
                </a:solidFill>
                <a:sym typeface="Symbol" pitchFamily="18" charset="2"/>
              </a:rPr>
              <a:t>– i.e. there exist tight clusters of objects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high </a:t>
            </a:r>
            <a:r>
              <a:rPr lang="en-US" sz="2400" b="1" dirty="0" smtClean="0">
                <a:sym typeface="Symbol" pitchFamily="18" charset="2"/>
              </a:rPr>
              <a:t></a:t>
            </a:r>
            <a:r>
              <a:rPr lang="en-US" sz="2400" dirty="0" smtClean="0">
                <a:sym typeface="Symbol" pitchFamily="18" charset="2"/>
              </a:rPr>
              <a:t> means the dataset is </a:t>
            </a:r>
            <a:r>
              <a:rPr lang="en-US" sz="2400" b="1" dirty="0" smtClean="0">
                <a:sym typeface="Symbol" pitchFamily="18" charset="2"/>
              </a:rPr>
              <a:t>poorly</a:t>
            </a:r>
            <a:r>
              <a:rPr lang="en-US" sz="2400" dirty="0" smtClean="0">
                <a:sym typeface="Symbol" pitchFamily="18" charset="2"/>
              </a:rPr>
              <a:t> structured </a:t>
            </a:r>
            <a:r>
              <a:rPr lang="en-US" sz="2000" dirty="0" smtClean="0">
                <a:solidFill>
                  <a:srgbClr val="990033"/>
                </a:solidFill>
                <a:sym typeface="Symbol" pitchFamily="18" charset="2"/>
              </a:rPr>
              <a:t>– i.e. objects are almost </a:t>
            </a:r>
            <a:r>
              <a:rPr lang="en-US" sz="2000" dirty="0" err="1" smtClean="0">
                <a:solidFill>
                  <a:srgbClr val="990033"/>
                </a:solidFill>
                <a:sym typeface="Symbol" pitchFamily="18" charset="2"/>
              </a:rPr>
              <a:t>equaly</a:t>
            </a:r>
            <a:r>
              <a:rPr lang="en-US" sz="2000" dirty="0" smtClean="0">
                <a:solidFill>
                  <a:srgbClr val="990033"/>
                </a:solidFill>
                <a:sym typeface="Symbol" pitchFamily="18" charset="2"/>
              </a:rPr>
              <a:t> distant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Symbol" pitchFamily="18" charset="2"/>
              </a:rPr>
              <a:t>kind of dimensionality curse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Symbol" pitchFamily="18" charset="2"/>
              </a:rPr>
              <a:t>intrinsically high-dimensional 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datasets are hard to organize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Symbol" pitchFamily="18" charset="2"/>
              </a:rPr>
              <a:t>querying becomes 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inefficient (sequential scan)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Symbol" pitchFamily="18" charset="2"/>
              </a:rPr>
              <a:t>MAM-independent property</a:t>
            </a:r>
            <a:endParaRPr lang="en-US" sz="22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747" y="1993009"/>
            <a:ext cx="3623793" cy="8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en-US" dirty="0" smtClean="0"/>
              <a:t>models of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en-US" dirty="0" smtClean="0"/>
              <a:t>search</a:t>
            </a:r>
            <a:r>
              <a:rPr lang="cs-CZ" dirty="0" smtClean="0"/>
              <a:t>: </a:t>
            </a:r>
            <a:r>
              <a:rPr lang="cs-CZ" dirty="0" err="1" smtClean="0"/>
              <a:t>parameterized</a:t>
            </a:r>
            <a:r>
              <a:rPr lang="cs-CZ" dirty="0" smtClean="0"/>
              <a:t>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1567"/>
            <a:ext cx="8520545" cy="551662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linear combination of partial metrics = metric</a:t>
            </a:r>
          </a:p>
          <a:p>
            <a:pPr lvl="1"/>
            <a:r>
              <a:rPr lang="en-US" sz="2000" dirty="0" smtClean="0"/>
              <a:t>similarity on multiple-feature objects</a:t>
            </a:r>
          </a:p>
          <a:p>
            <a:pPr lvl="1"/>
            <a:r>
              <a:rPr lang="en-US" sz="2000" dirty="0" smtClean="0"/>
              <a:t>dynamic weighting </a:t>
            </a:r>
          </a:p>
          <a:p>
            <a:pPr lvl="2"/>
            <a:r>
              <a:rPr lang="en-US" sz="1600" dirty="0" smtClean="0"/>
              <a:t>user-defined weights at query time – allows to select specific 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</a:t>
            </a:r>
            <a:r>
              <a:rPr lang="en-US" sz="1600" dirty="0" err="1" smtClean="0"/>
              <a:t>w.r.t</a:t>
            </a:r>
            <a:r>
              <a:rPr lang="en-US" sz="1600" dirty="0" smtClean="0"/>
              <a:t>. to query)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-tree</a:t>
            </a:r>
            <a:r>
              <a:rPr lang="en-US" sz="2400" dirty="0" smtClean="0"/>
              <a:t> </a:t>
            </a:r>
            <a:r>
              <a:rPr lang="en-US" sz="1800" dirty="0" smtClean="0"/>
              <a:t>[</a:t>
            </a:r>
            <a:r>
              <a:rPr lang="en-US" sz="1800" dirty="0" err="1" smtClean="0"/>
              <a:t>Bustos</a:t>
            </a:r>
            <a:r>
              <a:rPr lang="en-US" sz="1800" dirty="0" smtClean="0"/>
              <a:t> and </a:t>
            </a:r>
            <a:r>
              <a:rPr lang="en-US" sz="1800" dirty="0" err="1" smtClean="0"/>
              <a:t>Skopal</a:t>
            </a:r>
            <a:r>
              <a:rPr lang="en-US" sz="1800" dirty="0" smtClean="0"/>
              <a:t>, 2006]</a:t>
            </a:r>
            <a:endParaRPr lang="en-US" sz="2400" dirty="0" smtClean="0"/>
          </a:p>
          <a:p>
            <a:pPr lvl="1"/>
            <a:r>
              <a:rPr lang="en-US" sz="2000" dirty="0" smtClean="0"/>
              <a:t>index structure for multi-metrics, supports dynamic weighting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908" y="3298292"/>
            <a:ext cx="6011735" cy="234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en-US" dirty="0" smtClean="0"/>
              <a:t>models of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en-US" dirty="0" smtClean="0"/>
              <a:t>search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n</a:t>
            </a:r>
            <a:r>
              <a:rPr lang="en-US" dirty="0" err="1" smtClean="0"/>
              <a:t>ovel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75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in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large</a:t>
            </a:r>
            <a:r>
              <a:rPr lang="cs-CZ" sz="2400" dirty="0" smtClean="0"/>
              <a:t> </a:t>
            </a:r>
            <a:r>
              <a:rPr lang="cs-CZ" sz="2400" dirty="0" err="1" smtClean="0"/>
              <a:t>databases</a:t>
            </a:r>
            <a:r>
              <a:rPr lang="cs-CZ" sz="2400" dirty="0" smtClean="0"/>
              <a:t>, </a:t>
            </a:r>
            <a:r>
              <a:rPr lang="cs-CZ" sz="2400" dirty="0" err="1" smtClean="0"/>
              <a:t>simple</a:t>
            </a:r>
            <a:r>
              <a:rPr lang="cs-CZ" sz="2400" dirty="0" smtClean="0"/>
              <a:t> </a:t>
            </a:r>
            <a:r>
              <a:rPr lang="cs-CZ" sz="2400" dirty="0" err="1" smtClean="0"/>
              <a:t>kNN</a:t>
            </a:r>
            <a:r>
              <a:rPr lang="cs-CZ" sz="2400" dirty="0" smtClean="0"/>
              <a:t> </a:t>
            </a:r>
            <a:r>
              <a:rPr lang="cs-CZ" sz="2400" dirty="0" err="1" smtClean="0"/>
              <a:t>query</a:t>
            </a:r>
            <a:r>
              <a:rPr lang="cs-CZ" sz="2400" dirty="0" smtClean="0"/>
              <a:t> </a:t>
            </a:r>
            <a:r>
              <a:rPr lang="cs-CZ" sz="2400" dirty="0" err="1" smtClean="0"/>
              <a:t>might</a:t>
            </a:r>
            <a:r>
              <a:rPr lang="cs-CZ" sz="2400" dirty="0" smtClean="0"/>
              <a:t> </a:t>
            </a:r>
            <a:r>
              <a:rPr lang="cs-CZ" sz="2400" dirty="0" err="1" smtClean="0"/>
              <a:t>loose</a:t>
            </a:r>
            <a:r>
              <a:rPr lang="cs-CZ" sz="2400" dirty="0" smtClean="0"/>
              <a:t>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expressive</a:t>
            </a:r>
            <a:r>
              <a:rPr lang="cs-CZ" sz="2400" dirty="0" smtClean="0"/>
              <a:t> </a:t>
            </a:r>
            <a:r>
              <a:rPr lang="cs-CZ" sz="2400" dirty="0" err="1" smtClean="0"/>
              <a:t>power</a:t>
            </a:r>
            <a:r>
              <a:rPr lang="cs-CZ" sz="2400" dirty="0" smtClean="0"/>
              <a:t> – many </a:t>
            </a:r>
            <a:r>
              <a:rPr lang="cs-CZ" sz="2400" dirty="0" err="1" smtClean="0"/>
              <a:t>duplicates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en-US" sz="2400" dirty="0" smtClean="0"/>
              <a:t>distinct k nearest </a:t>
            </a:r>
            <a:r>
              <a:rPr lang="en-US" sz="2400" dirty="0" smtClean="0"/>
              <a:t>neighbors</a:t>
            </a:r>
            <a:r>
              <a:rPr lang="cs-CZ" sz="2400" dirty="0" smtClean="0"/>
              <a:t> (</a:t>
            </a:r>
            <a:r>
              <a:rPr lang="cs-CZ" sz="2400" dirty="0" err="1" smtClean="0"/>
              <a:t>DkNN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r>
              <a:rPr lang="en-US" sz="1800" dirty="0" smtClean="0"/>
              <a:t>[</a:t>
            </a:r>
            <a:r>
              <a:rPr lang="en-US" sz="1800" dirty="0" err="1" smtClean="0"/>
              <a:t>Skopal</a:t>
            </a:r>
            <a:r>
              <a:rPr lang="en-US" sz="1800" dirty="0" smtClean="0"/>
              <a:t> et al., 2009]</a:t>
            </a:r>
            <a:endParaRPr lang="cs-CZ" sz="1800" dirty="0" smtClean="0"/>
          </a:p>
          <a:p>
            <a:pPr lvl="1"/>
            <a:r>
              <a:rPr lang="cs-CZ" sz="2000" dirty="0" err="1" smtClean="0"/>
              <a:t>selects</a:t>
            </a:r>
            <a:r>
              <a:rPr lang="cs-CZ" sz="2000" dirty="0" smtClean="0"/>
              <a:t> k </a:t>
            </a:r>
            <a:r>
              <a:rPr lang="cs-CZ" sz="2000" dirty="0" err="1" smtClean="0"/>
              <a:t>nearest</a:t>
            </a:r>
            <a:r>
              <a:rPr lang="cs-CZ" sz="2000" dirty="0" smtClean="0"/>
              <a:t>, </a:t>
            </a:r>
            <a:r>
              <a:rPr lang="cs-CZ" sz="2000" dirty="0" err="1" smtClean="0"/>
              <a:t>yet</a:t>
            </a:r>
            <a:r>
              <a:rPr lang="cs-CZ" sz="2000" dirty="0" smtClean="0"/>
              <a:t> </a:t>
            </a:r>
            <a:r>
              <a:rPr lang="cs-CZ" sz="2000" dirty="0" err="1" smtClean="0"/>
              <a:t>mutually</a:t>
            </a:r>
            <a:r>
              <a:rPr lang="cs-CZ" sz="2000" dirty="0" smtClean="0"/>
              <a:t> </a:t>
            </a:r>
            <a:r>
              <a:rPr lang="cs-CZ" sz="2000" dirty="0" err="1" smtClean="0"/>
              <a:t>distinct</a:t>
            </a:r>
            <a:r>
              <a:rPr lang="cs-CZ" sz="2000" dirty="0" smtClean="0"/>
              <a:t>, </a:t>
            </a:r>
            <a:r>
              <a:rPr lang="cs-CZ" sz="2000" dirty="0" err="1" smtClean="0"/>
              <a:t>neighbors</a:t>
            </a:r>
            <a:endParaRPr lang="cs-CZ" sz="2000" dirty="0" smtClean="0"/>
          </a:p>
          <a:p>
            <a:pPr lvl="1"/>
            <a:r>
              <a:rPr lang="cs-CZ" sz="2000" dirty="0" err="1" smtClean="0"/>
              <a:t>scalable</a:t>
            </a:r>
            <a:r>
              <a:rPr lang="cs-CZ" sz="2000" dirty="0" smtClean="0"/>
              <a:t> </a:t>
            </a:r>
            <a:r>
              <a:rPr lang="cs-CZ" sz="2000" dirty="0" err="1" smtClean="0"/>
              <a:t>expressive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en-US" sz="2000" dirty="0" smtClean="0"/>
              <a:t> (implemented to MUFIN)</a:t>
            </a:r>
            <a:endParaRPr lang="cs-CZ" sz="2000" dirty="0" smtClean="0"/>
          </a:p>
          <a:p>
            <a:pPr lvl="1">
              <a:buNone/>
            </a:pPr>
            <a:endParaRPr lang="cs-CZ" sz="20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7" descr="motiv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019" y="2469890"/>
            <a:ext cx="6014132" cy="160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 descr="motivation.jpg"/>
          <p:cNvPicPr>
            <a:picLocks noChangeAspect="1"/>
          </p:cNvPicPr>
          <p:nvPr/>
        </p:nvPicPr>
        <p:blipFill>
          <a:blip r:embed="rId3" cstate="print"/>
          <a:srcRect l="14445" t="69286" r="12617"/>
          <a:stretch>
            <a:fillRect/>
          </a:stretch>
        </p:blipFill>
        <p:spPr bwMode="auto">
          <a:xfrm>
            <a:off x="2081960" y="5395190"/>
            <a:ext cx="53022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9" descr="motivationDNN.jpg"/>
          <p:cNvPicPr>
            <a:picLocks noChangeAspect="1"/>
          </p:cNvPicPr>
          <p:nvPr/>
        </p:nvPicPr>
        <p:blipFill>
          <a:blip r:embed="rId4" cstate="print"/>
          <a:srcRect l="2753" t="17998" r="1299" b="43314"/>
          <a:stretch>
            <a:fillRect/>
          </a:stretch>
        </p:blipFill>
        <p:spPr bwMode="auto">
          <a:xfrm>
            <a:off x="2081961" y="6079796"/>
            <a:ext cx="6858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69580" y="5509071"/>
            <a:ext cx="98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dirty="0" smtClean="0"/>
              <a:t>10NN</a:t>
            </a:r>
          </a:p>
          <a:p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1103325" y="6180892"/>
            <a:ext cx="14660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dirty="0" smtClean="0"/>
              <a:t>D10NN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en-US" dirty="0" smtClean="0"/>
              <a:t>models of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en-US" dirty="0" smtClean="0"/>
              <a:t>search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n</a:t>
            </a:r>
            <a:r>
              <a:rPr lang="en-US" dirty="0" err="1" smtClean="0"/>
              <a:t>ovel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finding</a:t>
            </a:r>
            <a:r>
              <a:rPr lang="cs-CZ" sz="2400" dirty="0" smtClean="0"/>
              <a:t> a </a:t>
            </a:r>
            <a:r>
              <a:rPr lang="cs-CZ" sz="2400" dirty="0" err="1" smtClean="0"/>
              <a:t>single</a:t>
            </a:r>
            <a:r>
              <a:rPr lang="en-US" sz="2400" dirty="0" smtClean="0"/>
              <a:t> “holy-grail”</a:t>
            </a:r>
            <a:r>
              <a:rPr lang="cs-CZ" sz="2400" dirty="0" smtClean="0"/>
              <a:t> </a:t>
            </a:r>
            <a:r>
              <a:rPr lang="cs-CZ" sz="2400" dirty="0" err="1" smtClean="0"/>
              <a:t>query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hard</a:t>
            </a:r>
            <a:endParaRPr lang="cs-CZ" sz="2400" dirty="0" smtClean="0"/>
          </a:p>
          <a:p>
            <a:r>
              <a:rPr lang="cs-CZ" sz="2400" dirty="0" err="1" smtClean="0"/>
              <a:t>multi</a:t>
            </a:r>
            <a:r>
              <a:rPr lang="cs-CZ" sz="2400" dirty="0" smtClean="0"/>
              <a:t>-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queries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alleviate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</a:t>
            </a:r>
            <a:endParaRPr lang="cs-CZ" sz="2400" dirty="0" smtClean="0"/>
          </a:p>
          <a:p>
            <a:r>
              <a:rPr lang="en-US" sz="2400" dirty="0" smtClean="0"/>
              <a:t>metric skylines</a:t>
            </a:r>
            <a:endParaRPr lang="cs-CZ" sz="2400" dirty="0" smtClean="0"/>
          </a:p>
          <a:p>
            <a:pPr lvl="1"/>
            <a:r>
              <a:rPr lang="cs-CZ" sz="2000" dirty="0" err="1" smtClean="0"/>
              <a:t>multi</a:t>
            </a:r>
            <a:r>
              <a:rPr lang="cs-CZ" sz="2000" dirty="0" smtClean="0"/>
              <a:t>-</a:t>
            </a:r>
            <a:r>
              <a:rPr lang="cs-CZ" sz="2000" dirty="0" err="1" smtClean="0"/>
              <a:t>examples</a:t>
            </a:r>
            <a:r>
              <a:rPr lang="cs-CZ" sz="2000" dirty="0" smtClean="0"/>
              <a:t> </a:t>
            </a:r>
            <a:r>
              <a:rPr lang="cs-CZ" sz="2000" dirty="0" err="1" smtClean="0"/>
              <a:t>query</a:t>
            </a:r>
            <a:r>
              <a:rPr lang="cs-CZ" sz="2000" dirty="0" smtClean="0"/>
              <a:t>, k </a:t>
            </a:r>
            <a:r>
              <a:rPr lang="cs-CZ" sz="2000" dirty="0" err="1" smtClean="0"/>
              <a:t>examples</a:t>
            </a:r>
            <a:r>
              <a:rPr lang="cs-CZ" sz="2000" dirty="0" smtClean="0"/>
              <a:t> q</a:t>
            </a:r>
            <a:r>
              <a:rPr lang="en-US" sz="2000" baseline="-25000" dirty="0" smtClean="0"/>
              <a:t>1</a:t>
            </a:r>
            <a:r>
              <a:rPr lang="cs-CZ" sz="2000" dirty="0" smtClean="0"/>
              <a:t>, ..., </a:t>
            </a:r>
            <a:r>
              <a:rPr lang="cs-CZ" sz="2000" dirty="0" err="1" smtClean="0"/>
              <a:t>q</a:t>
            </a:r>
            <a:r>
              <a:rPr lang="cs-CZ" sz="2000" baseline="-25000" dirty="0" err="1" smtClean="0"/>
              <a:t>k</a:t>
            </a:r>
            <a:endParaRPr lang="cs-CZ" sz="2000" baseline="-25000" dirty="0" smtClean="0"/>
          </a:p>
          <a:p>
            <a:pPr lvl="1"/>
            <a:r>
              <a:rPr lang="cs-CZ" sz="2000" dirty="0" err="1" smtClean="0"/>
              <a:t>database</a:t>
            </a:r>
            <a:r>
              <a:rPr lang="cs-CZ" sz="2000" dirty="0" smtClean="0"/>
              <a:t> </a:t>
            </a:r>
            <a:r>
              <a:rPr lang="cs-CZ" sz="2000" dirty="0" err="1" smtClean="0"/>
              <a:t>objects</a:t>
            </a:r>
            <a:r>
              <a:rPr lang="cs-CZ" sz="2000" dirty="0" smtClean="0"/>
              <a:t> are </a:t>
            </a:r>
            <a:r>
              <a:rPr lang="cs-CZ" sz="2000" dirty="0" err="1" smtClean="0"/>
              <a:t>mapped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k-</a:t>
            </a:r>
            <a:r>
              <a:rPr lang="cs-CZ" sz="2000" dirty="0" err="1" smtClean="0"/>
              <a:t>dimensional</a:t>
            </a:r>
            <a:r>
              <a:rPr lang="cs-CZ" sz="2000" dirty="0" smtClean="0"/>
              <a:t> </a:t>
            </a:r>
            <a:r>
              <a:rPr lang="cs-CZ" sz="2000" dirty="0" err="1" smtClean="0"/>
              <a:t>space</a:t>
            </a:r>
            <a:r>
              <a:rPr lang="cs-CZ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&lt;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(q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o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), ...,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(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, </a:t>
            </a:r>
            <a:r>
              <a:rPr lang="en-US" sz="2000" dirty="0" err="1" smtClean="0"/>
              <a:t>o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)&gt;</a:t>
            </a:r>
          </a:p>
          <a:p>
            <a:pPr lvl="1"/>
            <a:r>
              <a:rPr lang="en-US" sz="2000" dirty="0" smtClean="0"/>
              <a:t>then classic skyline operator is performed on the vectors</a:t>
            </a:r>
          </a:p>
          <a:p>
            <a:r>
              <a:rPr lang="en-US" sz="2400" dirty="0" smtClean="0"/>
              <a:t>efficient PM-tree </a:t>
            </a:r>
            <a:r>
              <a:rPr lang="en-US" sz="2400" dirty="0" smtClean="0"/>
              <a:t>based solution </a:t>
            </a:r>
            <a:r>
              <a:rPr lang="en-US" sz="1800" dirty="0" smtClean="0"/>
              <a:t>[</a:t>
            </a:r>
            <a:r>
              <a:rPr lang="en-US" sz="1800" dirty="0" err="1" smtClean="0"/>
              <a:t>Skopal</a:t>
            </a:r>
            <a:r>
              <a:rPr lang="en-US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 err="1" smtClean="0"/>
              <a:t>Loko</a:t>
            </a:r>
            <a:r>
              <a:rPr lang="cs-CZ" sz="1800" dirty="0" smtClean="0"/>
              <a:t>č, </a:t>
            </a:r>
            <a:r>
              <a:rPr lang="en-US" sz="1800" dirty="0" smtClean="0"/>
              <a:t>2010</a:t>
            </a:r>
            <a:r>
              <a:rPr lang="en-US" sz="1800" dirty="0" smtClean="0"/>
              <a:t>]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684" y="2955978"/>
            <a:ext cx="1493024" cy="13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346943" y="4997919"/>
            <a:ext cx="2857519" cy="1008061"/>
            <a:chOff x="5500695" y="5500702"/>
            <a:chExt cx="2857519" cy="1008061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9454" y="5500702"/>
              <a:ext cx="1428760" cy="927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5" y="5500702"/>
              <a:ext cx="1287364" cy="100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346942" y="5926613"/>
            <a:ext cx="1876412" cy="785818"/>
            <a:chOff x="5500694" y="4572008"/>
            <a:chExt cx="1876412" cy="78581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694" y="4714884"/>
              <a:ext cx="65160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074" y="4572008"/>
              <a:ext cx="1162032" cy="78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1918182" y="4926481"/>
            <a:ext cx="1071570" cy="1714512"/>
            <a:chOff x="4071934" y="4429132"/>
            <a:chExt cx="1143008" cy="185738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2" y="4500570"/>
              <a:ext cx="642942" cy="9579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3372" y="5500702"/>
              <a:ext cx="1000132" cy="74742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071934" y="4429132"/>
              <a:ext cx="1143008" cy="185738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metric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21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requirement on metric distances is just database-specific</a:t>
            </a:r>
          </a:p>
          <a:p>
            <a:pPr lvl="1"/>
            <a:r>
              <a:rPr lang="en-US" dirty="0" smtClean="0"/>
              <a:t>two parts of a similarity search algorithm</a:t>
            </a:r>
          </a:p>
          <a:p>
            <a:pPr lvl="2"/>
            <a:r>
              <a:rPr lang="en-US" dirty="0" smtClean="0"/>
              <a:t>a domain expert provides the model (feature extraction + similarity function)</a:t>
            </a:r>
          </a:p>
          <a:p>
            <a:pPr lvl="3"/>
            <a:r>
              <a:rPr lang="en-US" dirty="0" smtClean="0"/>
              <a:t>aims at effectiveness (</a:t>
            </a:r>
            <a:r>
              <a:rPr lang="en-US" b="1" dirty="0" smtClean="0"/>
              <a:t>quality of retrieval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database expert designs an access method for that model</a:t>
            </a:r>
          </a:p>
          <a:p>
            <a:pPr lvl="3"/>
            <a:r>
              <a:rPr lang="en-US" dirty="0" smtClean="0"/>
              <a:t>aims at efficiency (</a:t>
            </a:r>
            <a:r>
              <a:rPr lang="en-US" b="1" dirty="0" smtClean="0"/>
              <a:t>performance of retrieval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domain expert is more important, the database solution is just </a:t>
            </a:r>
            <a:r>
              <a:rPr lang="en-US" dirty="0" smtClean="0"/>
              <a:t>an efficient implementation</a:t>
            </a:r>
            <a:endParaRPr lang="en-US" dirty="0" smtClean="0"/>
          </a:p>
          <a:p>
            <a:pPr lvl="1"/>
            <a:r>
              <a:rPr lang="en-US" dirty="0" smtClean="0"/>
              <a:t>naive sequential search might be sufficient</a:t>
            </a:r>
          </a:p>
          <a:p>
            <a:pPr lvl="2"/>
            <a:r>
              <a:rPr lang="en-US" dirty="0" smtClean="0"/>
              <a:t>small database</a:t>
            </a:r>
          </a:p>
          <a:p>
            <a:pPr lvl="2"/>
            <a:r>
              <a:rPr lang="en-US" dirty="0" smtClean="0"/>
              <a:t>cheap similarity computation</a:t>
            </a:r>
          </a:p>
          <a:p>
            <a:pPr lvl="2"/>
            <a:r>
              <a:rPr lang="en-US" dirty="0" smtClean="0"/>
              <a:t>in such case an advanced database solution is not necessary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8217" y="4621314"/>
            <a:ext cx="5656195" cy="18124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</a:t>
            </a:r>
            <a:r>
              <a:rPr lang="cs-CZ" dirty="0" smtClean="0"/>
              <a:t>-</a:t>
            </a:r>
            <a:r>
              <a:rPr lang="cs-CZ" dirty="0" err="1" smtClean="0"/>
              <a:t>metric</a:t>
            </a:r>
            <a:r>
              <a:rPr lang="cs-CZ" dirty="0" smtClean="0"/>
              <a:t> </a:t>
            </a:r>
            <a:r>
              <a:rPr lang="cs-CZ" dirty="0" err="1" smtClean="0"/>
              <a:t>similarity</a:t>
            </a:r>
            <a:r>
              <a:rPr lang="cs-CZ" dirty="0" smtClean="0"/>
              <a:t>: </a:t>
            </a:r>
            <a:r>
              <a:rPr lang="cs-CZ" dirty="0" err="1" smtClean="0"/>
              <a:t>Motivation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8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domain experts (practitioners, often outside CS)</a:t>
            </a:r>
          </a:p>
          <a:p>
            <a:pPr lvl="1"/>
            <a:r>
              <a:rPr lang="en-US" sz="2000" dirty="0" smtClean="0"/>
              <a:t>model their similarity ad-hoc, often heuristic algorithms</a:t>
            </a:r>
          </a:p>
          <a:p>
            <a:pPr lvl="1"/>
            <a:r>
              <a:rPr lang="en-US" sz="2000" dirty="0" smtClean="0"/>
              <a:t>requirements on similarity to be metric is annoying</a:t>
            </a:r>
          </a:p>
          <a:p>
            <a:pPr lvl="2"/>
            <a:r>
              <a:rPr lang="en-US" sz="1800" dirty="0" smtClean="0"/>
              <a:t>trading efficiency (</a:t>
            </a:r>
            <a:r>
              <a:rPr lang="en-US" sz="1800" dirty="0" err="1" smtClean="0"/>
              <a:t>indexability</a:t>
            </a:r>
            <a:r>
              <a:rPr lang="en-US" sz="1800" dirty="0" smtClean="0"/>
              <a:t>) for effectiveness (similarity model)</a:t>
            </a:r>
          </a:p>
          <a:p>
            <a:r>
              <a:rPr lang="en-US" sz="2400" dirty="0" smtClean="0"/>
              <a:t>non-metric similarity – more comfort and modeling possibilities for domain experts</a:t>
            </a:r>
          </a:p>
          <a:p>
            <a:pPr lvl="1"/>
            <a:r>
              <a:rPr lang="en-US" sz="2000" dirty="0" smtClean="0"/>
              <a:t>metric postulates questioned </a:t>
            </a:r>
            <a:br>
              <a:rPr lang="en-US" sz="2000" dirty="0" smtClean="0"/>
            </a:br>
            <a:r>
              <a:rPr lang="en-US" sz="2000" dirty="0" smtClean="0"/>
              <a:t>by various psychological theories</a:t>
            </a:r>
          </a:p>
          <a:p>
            <a:pPr lvl="1"/>
            <a:r>
              <a:rPr lang="en-US" sz="2000" dirty="0" smtClean="0"/>
              <a:t>becomes hot topic</a:t>
            </a:r>
            <a:br>
              <a:rPr lang="en-US" sz="2000" dirty="0" smtClean="0"/>
            </a:br>
            <a:r>
              <a:rPr lang="en-US" sz="2000" dirty="0" smtClean="0"/>
              <a:t>nowadays with</a:t>
            </a:r>
            <a:br>
              <a:rPr lang="en-US" sz="2000" dirty="0" smtClean="0"/>
            </a:br>
            <a:r>
              <a:rPr lang="en-US" sz="2000" dirty="0" smtClean="0"/>
              <a:t>the increase of</a:t>
            </a:r>
            <a:br>
              <a:rPr lang="en-US" sz="2000" dirty="0" smtClean="0"/>
            </a:br>
            <a:r>
              <a:rPr lang="en-US" sz="2000" dirty="0" smtClean="0"/>
              <a:t>complex data types </a:t>
            </a:r>
          </a:p>
          <a:p>
            <a:pPr lvl="1">
              <a:buNone/>
            </a:pPr>
            <a:r>
              <a:rPr lang="en-US" sz="1800" dirty="0" smtClean="0"/>
              <a:t>[</a:t>
            </a:r>
            <a:r>
              <a:rPr lang="en-US" sz="1800" dirty="0" err="1" smtClean="0"/>
              <a:t>Skopal</a:t>
            </a:r>
            <a:r>
              <a:rPr lang="en-US" sz="1800" dirty="0" smtClean="0"/>
              <a:t> and </a:t>
            </a:r>
            <a:r>
              <a:rPr lang="en-US" sz="1800" dirty="0" err="1" smtClean="0"/>
              <a:t>Bustos</a:t>
            </a:r>
            <a:r>
              <a:rPr lang="en-US" sz="1800" dirty="0" smtClean="0"/>
              <a:t>, 2010]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601" y="4116263"/>
            <a:ext cx="2978802" cy="59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subject</a:t>
            </a:r>
            <a:r>
              <a:rPr lang="cs-CZ" dirty="0" smtClean="0"/>
              <a:t>: </a:t>
            </a:r>
            <a:r>
              <a:rPr lang="cs-CZ" dirty="0" err="1" smtClean="0"/>
              <a:t>content</a:t>
            </a:r>
            <a:r>
              <a:rPr lang="cs-CZ" dirty="0" smtClean="0"/>
              <a:t>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retrieval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signal</a:t>
            </a:r>
            <a:r>
              <a:rPr lang="cs-CZ" dirty="0" smtClean="0"/>
              <a:t>“ data </a:t>
            </a:r>
            <a:r>
              <a:rPr lang="cs-CZ" dirty="0" err="1" smtClean="0"/>
              <a:t>like</a:t>
            </a:r>
            <a:r>
              <a:rPr lang="cs-CZ" dirty="0" smtClean="0"/>
              <a:t> multimedia,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, </a:t>
            </a:r>
            <a:r>
              <a:rPr lang="cs-CZ" dirty="0" err="1" smtClean="0"/>
              <a:t>geometries</a:t>
            </a:r>
            <a:r>
              <a:rPr lang="cs-CZ" dirty="0" smtClean="0"/>
              <a:t>, </a:t>
            </a:r>
            <a:r>
              <a:rPr lang="cs-CZ" dirty="0" err="1" smtClean="0"/>
              <a:t>structures</a:t>
            </a:r>
            <a:r>
              <a:rPr lang="cs-CZ" dirty="0" smtClean="0"/>
              <a:t>, </a:t>
            </a:r>
            <a:r>
              <a:rPr lang="cs-CZ" dirty="0" err="1" smtClean="0"/>
              <a:t>strings</a:t>
            </a:r>
            <a:r>
              <a:rPr lang="cs-CZ" dirty="0" smtClean="0"/>
              <a:t>, </a:t>
            </a:r>
            <a:r>
              <a:rPr lang="cs-CZ" dirty="0" err="1" smtClean="0"/>
              <a:t>sets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not </a:t>
            </a:r>
            <a:r>
              <a:rPr lang="cs-CZ" dirty="0" err="1" smtClean="0"/>
              <a:t>structured</a:t>
            </a:r>
            <a:r>
              <a:rPr lang="cs-CZ" dirty="0" smtClean="0"/>
              <a:t> to </a:t>
            </a:r>
            <a:r>
              <a:rPr lang="cs-CZ" dirty="0" err="1" smtClean="0"/>
              <a:t>meaningful</a:t>
            </a:r>
            <a:r>
              <a:rPr lang="cs-CZ" dirty="0" smtClean="0"/>
              <a:t> </a:t>
            </a:r>
            <a:r>
              <a:rPr lang="cs-CZ" dirty="0" err="1" smtClean="0"/>
              <a:t>attributes</a:t>
            </a:r>
            <a:r>
              <a:rPr lang="cs-CZ" dirty="0" smtClean="0"/>
              <a:t>, i.</a:t>
            </a:r>
            <a:r>
              <a:rPr lang="cs-CZ" dirty="0" err="1" smtClean="0"/>
              <a:t>e</a:t>
            </a:r>
            <a:r>
              <a:rPr lang="cs-CZ" dirty="0" smtClean="0"/>
              <a:t>., RDBMS not </a:t>
            </a:r>
            <a:r>
              <a:rPr lang="cs-CZ" dirty="0" err="1" smtClean="0"/>
              <a:t>applicable</a:t>
            </a:r>
            <a:endParaRPr lang="cs-CZ" dirty="0" smtClean="0"/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-by-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possibility</a:t>
            </a:r>
            <a:endParaRPr lang="cs-CZ" dirty="0" smtClean="0"/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annotation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(</a:t>
            </a:r>
            <a:r>
              <a:rPr lang="cs-CZ" dirty="0" err="1" smtClean="0"/>
              <a:t>keywords</a:t>
            </a:r>
            <a:r>
              <a:rPr lang="cs-CZ" dirty="0" smtClean="0"/>
              <a:t>, text, </a:t>
            </a:r>
            <a:r>
              <a:rPr lang="cs-CZ" dirty="0" err="1" smtClean="0"/>
              <a:t>metadata</a:t>
            </a:r>
            <a:r>
              <a:rPr lang="cs-CZ" dirty="0" smtClean="0"/>
              <a:t>), </a:t>
            </a:r>
            <a:br>
              <a:rPr lang="cs-CZ" dirty="0" smtClean="0"/>
            </a:br>
            <a:r>
              <a:rPr lang="cs-CZ" dirty="0" err="1" smtClean="0"/>
              <a:t>just</a:t>
            </a:r>
            <a:r>
              <a:rPr lang="cs-CZ" dirty="0" smtClean="0"/>
              <a:t>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model</a:t>
            </a:r>
            <a:r>
              <a:rPr lang="cs-CZ" dirty="0" smtClean="0"/>
              <a:t>: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endParaRPr lang="cs-CZ" dirty="0" smtClean="0"/>
          </a:p>
          <a:p>
            <a:pPr lvl="1"/>
            <a:r>
              <a:rPr lang="cs-CZ" dirty="0" err="1" smtClean="0"/>
              <a:t>descriptor</a:t>
            </a:r>
            <a:r>
              <a:rPr lang="cs-CZ" dirty="0" smtClean="0"/>
              <a:t> </a:t>
            </a:r>
            <a:r>
              <a:rPr lang="cs-CZ" dirty="0" err="1" smtClean="0"/>
              <a:t>universe</a:t>
            </a:r>
            <a:r>
              <a:rPr lang="cs-CZ" dirty="0" smtClean="0"/>
              <a:t> </a:t>
            </a:r>
            <a:r>
              <a:rPr lang="cs-CZ" b="1" dirty="0" smtClean="0"/>
              <a:t>U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en-US" b="1" dirty="0" smtClean="0">
                <a:latin typeface="Symbol" pitchFamily="18" charset="2"/>
              </a:rPr>
              <a:t>d</a:t>
            </a:r>
          </a:p>
          <a:p>
            <a:pPr lvl="2"/>
            <a:r>
              <a:rPr lang="en-US" b="1" dirty="0" smtClean="0">
                <a:latin typeface="Symbol" pitchFamily="18" charset="2"/>
              </a:rPr>
              <a:t>d: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U x U </a:t>
            </a:r>
            <a:r>
              <a:rPr lang="cs-CZ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R</a:t>
            </a:r>
            <a:endParaRPr lang="cs-CZ" dirty="0" smtClean="0"/>
          </a:p>
          <a:p>
            <a:pPr lvl="1"/>
            <a:r>
              <a:rPr lang="cs-CZ" dirty="0" err="1" smtClean="0"/>
              <a:t>similarity</a:t>
            </a:r>
            <a:r>
              <a:rPr lang="cs-CZ" dirty="0" smtClean="0"/>
              <a:t> = </a:t>
            </a:r>
            <a:r>
              <a:rPr lang="cs-CZ" dirty="0" err="1" smtClean="0"/>
              <a:t>multi</a:t>
            </a:r>
            <a:r>
              <a:rPr lang="cs-CZ" dirty="0" smtClean="0"/>
              <a:t>-</a:t>
            </a:r>
            <a:r>
              <a:rPr lang="cs-CZ" dirty="0" err="1" smtClean="0"/>
              <a:t>valued</a:t>
            </a:r>
            <a:r>
              <a:rPr lang="cs-CZ" dirty="0" smtClean="0"/>
              <a:t> relevance</a:t>
            </a:r>
          </a:p>
          <a:p>
            <a:pPr lvl="1"/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for </a:t>
            </a:r>
            <a:r>
              <a:rPr lang="cs-CZ" dirty="0" err="1" smtClean="0"/>
              <a:t>content</a:t>
            </a:r>
            <a:r>
              <a:rPr lang="cs-CZ" dirty="0" smtClean="0"/>
              <a:t>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endParaRPr lang="cs-CZ" dirty="0" smtClean="0"/>
          </a:p>
          <a:p>
            <a:pPr lvl="2"/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queries</a:t>
            </a:r>
            <a:r>
              <a:rPr lang="cs-CZ" dirty="0" smtClean="0"/>
              <a:t> –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kNN</a:t>
            </a:r>
            <a:r>
              <a:rPr lang="cs-CZ" dirty="0" smtClean="0"/>
              <a:t> </a:t>
            </a:r>
            <a:r>
              <a:rPr lang="cs-CZ" dirty="0" err="1" smtClean="0"/>
              <a:t>queries</a:t>
            </a:r>
            <a:r>
              <a:rPr lang="cs-CZ" dirty="0" smtClean="0"/>
              <a:t>, </a:t>
            </a:r>
            <a:r>
              <a:rPr lang="cs-CZ" dirty="0" err="1" smtClean="0"/>
              <a:t>joins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database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task</a:t>
            </a:r>
            <a:r>
              <a:rPr lang="cs-CZ" dirty="0" smtClean="0"/>
              <a:t>: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en-US" dirty="0" smtClean="0"/>
              <a:t> with </a:t>
            </a:r>
            <a:r>
              <a:rPr lang="en-US" dirty="0" err="1" smtClean="0"/>
              <a:t>nonmetric</a:t>
            </a:r>
            <a:r>
              <a:rPr lang="en-US" dirty="0" smtClean="0"/>
              <a:t> similarity search problems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bioinformatics (proteomics), </a:t>
            </a:r>
            <a:r>
              <a:rPr lang="en-US" dirty="0" err="1" smtClean="0"/>
              <a:t>chemoinformatics</a:t>
            </a:r>
            <a:endParaRPr lang="en-US" dirty="0" smtClean="0"/>
          </a:p>
          <a:p>
            <a:pPr lvl="1"/>
            <a:r>
              <a:rPr lang="en-US" dirty="0" smtClean="0"/>
              <a:t>local alignment of sequences (Smith-Waterman)</a:t>
            </a:r>
          </a:p>
          <a:p>
            <a:pPr lvl="1"/>
            <a:r>
              <a:rPr lang="en-US" dirty="0" smtClean="0"/>
              <a:t>structural alignment of molecules (TM-score)</a:t>
            </a:r>
          </a:p>
          <a:p>
            <a:r>
              <a:rPr lang="en-US" dirty="0" smtClean="0"/>
              <a:t>image retrieval</a:t>
            </a:r>
          </a:p>
          <a:p>
            <a:pPr lvl="1"/>
            <a:r>
              <a:rPr lang="en-US" dirty="0" smtClean="0"/>
              <a:t>robust image matching (fractional </a:t>
            </a:r>
            <a:r>
              <a:rPr lang="en-US" dirty="0" err="1" smtClean="0"/>
              <a:t>Lp</a:t>
            </a:r>
            <a:r>
              <a:rPr lang="en-US" dirty="0" smtClean="0"/>
              <a:t> distances, many others)</a:t>
            </a:r>
          </a:p>
          <a:p>
            <a:r>
              <a:rPr lang="en-US" dirty="0" smtClean="0"/>
              <a:t>audio retrieval</a:t>
            </a:r>
          </a:p>
          <a:p>
            <a:pPr lvl="1"/>
            <a:r>
              <a:rPr lang="en-US" dirty="0" smtClean="0"/>
              <a:t>music, voice (</a:t>
            </a:r>
            <a:r>
              <a:rPr lang="en-US" dirty="0" err="1" smtClean="0"/>
              <a:t>nonmetric</a:t>
            </a:r>
            <a:r>
              <a:rPr lang="en-US" dirty="0" smtClean="0"/>
              <a:t> distance for time series)</a:t>
            </a:r>
          </a:p>
          <a:p>
            <a:r>
              <a:rPr lang="en-US" dirty="0" smtClean="0"/>
              <a:t>biometric databases</a:t>
            </a:r>
          </a:p>
          <a:p>
            <a:pPr lvl="1"/>
            <a:r>
              <a:rPr lang="en-US" dirty="0" smtClean="0"/>
              <a:t>handwritten recognition, talker identification, 2D &amp; 3D face identification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framework for efficient (non)metric similarity search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0545" cy="492906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assume database solution is required (sequential scan too slow)</a:t>
            </a:r>
          </a:p>
          <a:p>
            <a:r>
              <a:rPr lang="en-US" sz="2800" dirty="0" smtClean="0"/>
              <a:t>automatic </a:t>
            </a:r>
            <a:r>
              <a:rPr lang="en-US" sz="2800" b="1" dirty="0" smtClean="0"/>
              <a:t>transformation</a:t>
            </a:r>
            <a:r>
              <a:rPr lang="en-US" sz="2800" dirty="0" smtClean="0"/>
              <a:t> of a non-metric </a:t>
            </a:r>
            <a:r>
              <a:rPr lang="en-US" sz="2800" b="1" dirty="0" smtClean="0"/>
              <a:t>into metric</a:t>
            </a:r>
          </a:p>
          <a:p>
            <a:pPr lvl="1"/>
            <a:r>
              <a:rPr lang="en-US" sz="2400" dirty="0" smtClean="0"/>
              <a:t>reflexivity, non-negativity is quite easy (declaratory adjustment)</a:t>
            </a:r>
          </a:p>
          <a:p>
            <a:pPr lvl="1"/>
            <a:r>
              <a:rPr lang="en-US" sz="2400" dirty="0" smtClean="0"/>
              <a:t>symmetry can be obtained by max(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x,y</a:t>
            </a:r>
            <a:r>
              <a:rPr lang="en-US" sz="2400" dirty="0" smtClean="0"/>
              <a:t>), 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y,x</a:t>
            </a:r>
            <a:r>
              <a:rPr lang="en-US" sz="2400" dirty="0" smtClean="0"/>
              <a:t>)) and the candidates then refined using </a:t>
            </a:r>
            <a:r>
              <a:rPr lang="en-US" sz="2400" dirty="0" err="1" smtClean="0"/>
              <a:t>asymetric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Symbol" pitchFamily="18" charset="2"/>
              </a:rPr>
              <a:t>d</a:t>
            </a:r>
          </a:p>
          <a:p>
            <a:pPr lvl="1"/>
            <a:r>
              <a:rPr lang="en-US" sz="2400" dirty="0" smtClean="0"/>
              <a:t>triangle inequality is the hard task (follows)</a:t>
            </a:r>
          </a:p>
          <a:p>
            <a:pPr lvl="1"/>
            <a:r>
              <a:rPr lang="en-US" sz="2400" dirty="0" smtClean="0"/>
              <a:t>semi-metric distance = metric w/o triangle inequality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metric access method </a:t>
            </a:r>
            <a:r>
              <a:rPr lang="en-US" sz="2800" dirty="0" smtClean="0"/>
              <a:t>could be used for non-metric similarity search – </a:t>
            </a:r>
            <a:r>
              <a:rPr lang="en-US" sz="2400" dirty="0" smtClean="0"/>
              <a:t>for search in the transformed space, resp.</a:t>
            </a:r>
          </a:p>
          <a:p>
            <a:r>
              <a:rPr lang="en-US" sz="2800" dirty="0" smtClean="0"/>
              <a:t>modification of </a:t>
            </a:r>
            <a:r>
              <a:rPr lang="en-US" sz="2800" b="1" dirty="0" smtClean="0">
                <a:latin typeface="Symbol" pitchFamily="18" charset="2"/>
              </a:rPr>
              <a:t>d</a:t>
            </a:r>
            <a:r>
              <a:rPr lang="en-US" sz="2800" dirty="0" smtClean="0"/>
              <a:t> by a function </a:t>
            </a:r>
            <a:r>
              <a:rPr lang="en-US" sz="2800" b="1" dirty="0" smtClean="0"/>
              <a:t>f</a:t>
            </a:r>
            <a:r>
              <a:rPr lang="en-US" sz="2800" dirty="0" smtClean="0"/>
              <a:t>, i.e., </a:t>
            </a:r>
            <a:r>
              <a:rPr lang="en-US" sz="2800" dirty="0" smtClean="0"/>
              <a:t>f(</a:t>
            </a:r>
            <a:r>
              <a:rPr lang="en-US" sz="2800" b="1" dirty="0" smtClean="0">
                <a:latin typeface="Symbol" pitchFamily="18" charset="2"/>
              </a:rPr>
              <a:t>d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pPr lvl="1"/>
            <a:r>
              <a:rPr lang="en-US" sz="2400" dirty="0" smtClean="0"/>
              <a:t>preserving the similarity orderings, i.e., giving the same query result</a:t>
            </a:r>
          </a:p>
          <a:p>
            <a:pPr lvl="2"/>
            <a:r>
              <a:rPr lang="en-US" sz="2000" dirty="0" smtClean="0"/>
              <a:t>f is </a:t>
            </a:r>
            <a:r>
              <a:rPr lang="en-US" sz="2000" b="1" dirty="0" smtClean="0"/>
              <a:t>monotonously increasing</a:t>
            </a:r>
            <a:r>
              <a:rPr lang="en-US" sz="2000" dirty="0" smtClean="0"/>
              <a:t>, and f(0)=0</a:t>
            </a:r>
          </a:p>
          <a:p>
            <a:pPr lvl="1"/>
            <a:r>
              <a:rPr lang="en-US" sz="2400" dirty="0" smtClean="0"/>
              <a:t> using f we can tune the “amount” of triangle inequality of f(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T-bases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T-base = a modifier </a:t>
            </a:r>
            <a:r>
              <a:rPr lang="en-US" sz="2400" b="1" dirty="0" smtClean="0"/>
              <a:t>f</a:t>
            </a:r>
            <a:r>
              <a:rPr lang="en-US" sz="2400" dirty="0" smtClean="0"/>
              <a:t>, additionally parameterized by </a:t>
            </a:r>
            <a:r>
              <a:rPr lang="en-US" sz="2400" b="1" dirty="0" smtClean="0"/>
              <a:t>w</a:t>
            </a:r>
            <a:r>
              <a:rPr lang="en-US" sz="2400" dirty="0" smtClean="0"/>
              <a:t>, the concavity (w&gt;0) or convexity (w&lt;0) weight</a:t>
            </a:r>
          </a:p>
          <a:p>
            <a:r>
              <a:rPr lang="en-US" sz="2400" dirty="0" smtClean="0"/>
              <a:t>how to measure the amount of triangle inequality</a:t>
            </a:r>
          </a:p>
          <a:p>
            <a:pPr lvl="1"/>
            <a:r>
              <a:rPr lang="en-US" sz="2000" dirty="0" smtClean="0"/>
              <a:t>triplets (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x,y</a:t>
            </a:r>
            <a:r>
              <a:rPr lang="en-US" sz="2000" dirty="0" smtClean="0">
                <a:latin typeface="+mj-lt"/>
              </a:rPr>
              <a:t>),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(</a:t>
            </a:r>
            <a:r>
              <a:rPr lang="en-US" sz="2000" dirty="0" err="1" smtClean="0"/>
              <a:t>y,z</a:t>
            </a:r>
            <a:r>
              <a:rPr lang="en-US" sz="2000" dirty="0" smtClean="0"/>
              <a:t>),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(</a:t>
            </a:r>
            <a:r>
              <a:rPr lang="en-US" sz="2000" dirty="0" err="1" smtClean="0"/>
              <a:t>x,z</a:t>
            </a:r>
            <a:r>
              <a:rPr lang="en-US" sz="2000" dirty="0" smtClean="0"/>
              <a:t>)) on a sample of the database</a:t>
            </a:r>
          </a:p>
          <a:p>
            <a:pPr lvl="1"/>
            <a:r>
              <a:rPr lang="en-US" sz="2000" b="1" dirty="0" smtClean="0"/>
              <a:t>T-error</a:t>
            </a:r>
            <a:r>
              <a:rPr lang="en-US" sz="2000" dirty="0" smtClean="0"/>
              <a:t> = proportion of non-triangle triplets in all triplets</a:t>
            </a:r>
          </a:p>
          <a:p>
            <a:pPr lvl="2"/>
            <a:r>
              <a:rPr lang="en-US" sz="1600" dirty="0" smtClean="0"/>
              <a:t>T-error </a:t>
            </a:r>
            <a:r>
              <a:rPr lang="en-US" sz="1600" dirty="0" smtClean="0"/>
              <a:t>= 0 means full metric</a:t>
            </a:r>
          </a:p>
          <a:p>
            <a:r>
              <a:rPr lang="en-US" sz="2400" dirty="0" smtClean="0"/>
              <a:t>the more concave modifier, the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lower T-error</a:t>
            </a:r>
            <a:r>
              <a:rPr lang="en-US" sz="2400" dirty="0" smtClean="0"/>
              <a:t>, but </a:t>
            </a:r>
            <a:r>
              <a:rPr lang="en-US" sz="2400" b="1" dirty="0" smtClean="0">
                <a:solidFill>
                  <a:schemeClr val="accent2"/>
                </a:solidFill>
              </a:rPr>
              <a:t>higher intrinsic dimensionality</a:t>
            </a:r>
          </a:p>
          <a:p>
            <a:pPr lvl="1"/>
            <a:r>
              <a:rPr lang="en-US" sz="2000" dirty="0" smtClean="0"/>
              <a:t>convex f does the </a:t>
            </a:r>
            <a:br>
              <a:rPr lang="en-US" sz="2000" dirty="0" smtClean="0"/>
            </a:br>
            <a:r>
              <a:rPr lang="en-US" sz="2000" dirty="0" smtClean="0"/>
              <a:t>opposite</a:t>
            </a:r>
            <a:endParaRPr lang="cs-CZ" sz="2000" dirty="0"/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830" y="4289083"/>
            <a:ext cx="5143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TriGen</a:t>
            </a:r>
            <a:r>
              <a:rPr lang="en-US" dirty="0" smtClean="0"/>
              <a:t>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4673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a set of T-bases and given a T-error threshold, </a:t>
            </a:r>
          </a:p>
          <a:p>
            <a:pPr>
              <a:buNone/>
            </a:pPr>
            <a:r>
              <a:rPr lang="en-US" sz="2800" dirty="0" smtClean="0"/>
              <a:t>	the </a:t>
            </a:r>
            <a:r>
              <a:rPr lang="en-US" sz="2800" dirty="0" err="1" smtClean="0"/>
              <a:t>TriGen</a:t>
            </a:r>
            <a:r>
              <a:rPr lang="en-US" sz="2800" dirty="0" smtClean="0"/>
              <a:t> algorithm finds the optimal modifier </a:t>
            </a:r>
            <a:br>
              <a:rPr lang="en-US" sz="2800" dirty="0" smtClean="0"/>
            </a:br>
            <a:r>
              <a:rPr lang="en-US" sz="2800" dirty="0" smtClean="0"/>
              <a:t>(a T-base + w) </a:t>
            </a:r>
          </a:p>
          <a:p>
            <a:pPr lvl="1"/>
            <a:r>
              <a:rPr lang="en-US" sz="2400" dirty="0" smtClean="0"/>
              <a:t>optimal = shows the smallest intrinsic dimensionality, i.e., highest </a:t>
            </a:r>
            <a:r>
              <a:rPr lang="en-US" sz="2400" dirty="0" err="1" smtClean="0"/>
              <a:t>indexability</a:t>
            </a:r>
            <a:endParaRPr lang="en-US" sz="2400" dirty="0" smtClean="0"/>
          </a:p>
          <a:p>
            <a:r>
              <a:rPr lang="en-US" sz="2800" dirty="0" smtClean="0"/>
              <a:t>then f(</a:t>
            </a:r>
            <a:r>
              <a:rPr lang="en-US" sz="2800" b="1" dirty="0" smtClean="0">
                <a:latin typeface="Symbol" pitchFamily="18" charset="2"/>
              </a:rPr>
              <a:t>d</a:t>
            </a:r>
            <a:r>
              <a:rPr lang="en-US" sz="2800" dirty="0" smtClean="0"/>
              <a:t>) could be used for</a:t>
            </a:r>
          </a:p>
          <a:p>
            <a:pPr lvl="1"/>
            <a:r>
              <a:rPr lang="en-US" sz="2400" b="1" dirty="0" smtClean="0"/>
              <a:t>efficient exact search</a:t>
            </a:r>
            <a:r>
              <a:rPr lang="en-US" sz="2400" dirty="0" smtClean="0"/>
              <a:t> using MAMs </a:t>
            </a:r>
            <a:br>
              <a:rPr lang="en-US" sz="2400" dirty="0" smtClean="0"/>
            </a:br>
            <a:r>
              <a:rPr lang="en-US" sz="2400" dirty="0" smtClean="0"/>
              <a:t>(zero T-error threshold)</a:t>
            </a:r>
          </a:p>
          <a:p>
            <a:pPr lvl="1"/>
            <a:r>
              <a:rPr lang="en-US" sz="2400" b="1" dirty="0" smtClean="0"/>
              <a:t>more efficient approximate</a:t>
            </a:r>
            <a:r>
              <a:rPr lang="en-US" sz="2400" dirty="0" smtClean="0"/>
              <a:t> search using MAMs </a:t>
            </a:r>
            <a:br>
              <a:rPr lang="en-US" sz="2400" dirty="0" smtClean="0"/>
            </a:br>
            <a:r>
              <a:rPr lang="en-US" sz="2400" dirty="0" smtClean="0"/>
              <a:t>(small T-error threshold)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NM-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any combination </a:t>
            </a:r>
            <a:r>
              <a:rPr lang="en-US" dirty="0" err="1" smtClean="0"/>
              <a:t>TriGen</a:t>
            </a:r>
            <a:r>
              <a:rPr lang="en-US" dirty="0" smtClean="0"/>
              <a:t> + MAM could be used for similarity search</a:t>
            </a:r>
          </a:p>
          <a:p>
            <a:r>
              <a:rPr lang="en-US" dirty="0" smtClean="0"/>
              <a:t>but after obtaining f(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) by </a:t>
            </a:r>
            <a:r>
              <a:rPr lang="en-US" dirty="0" err="1" smtClean="0"/>
              <a:t>TriGen</a:t>
            </a:r>
            <a:r>
              <a:rPr lang="en-US" dirty="0" smtClean="0"/>
              <a:t>, the </a:t>
            </a:r>
            <a:r>
              <a:rPr lang="en-US" dirty="0" smtClean="0"/>
              <a:t>level </a:t>
            </a:r>
            <a:r>
              <a:rPr lang="en-US" dirty="0" smtClean="0"/>
              <a:t>of approximation cannot be tuned at query time (even during index-lifetime)</a:t>
            </a:r>
          </a:p>
          <a:p>
            <a:r>
              <a:rPr lang="en-US" dirty="0" smtClean="0"/>
              <a:t>NM-tree</a:t>
            </a:r>
          </a:p>
          <a:p>
            <a:pPr lvl="1"/>
            <a:r>
              <a:rPr lang="en-US" dirty="0" smtClean="0"/>
              <a:t>standalone </a:t>
            </a:r>
            <a:r>
              <a:rPr lang="en-US" dirty="0" err="1" smtClean="0"/>
              <a:t>nonmetric</a:t>
            </a:r>
            <a:r>
              <a:rPr lang="en-US" dirty="0" smtClean="0"/>
              <a:t> access method for flexible approximate similarity search</a:t>
            </a:r>
          </a:p>
          <a:p>
            <a:pPr lvl="2"/>
            <a:r>
              <a:rPr lang="en-US" dirty="0" smtClean="0"/>
              <a:t>user-defined level of approximation at query time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TriGen</a:t>
            </a:r>
            <a:endParaRPr lang="en-US" dirty="0" smtClean="0"/>
          </a:p>
          <a:p>
            <a:pPr lvl="2"/>
            <a:r>
              <a:rPr lang="en-US" dirty="0" smtClean="0"/>
              <a:t>several modifiers are obtained for several T-error thresholds</a:t>
            </a:r>
          </a:p>
          <a:p>
            <a:pPr lvl="2"/>
            <a:r>
              <a:rPr lang="en-US" b="1" dirty="0" smtClean="0"/>
              <a:t>M-tree index </a:t>
            </a:r>
            <a:r>
              <a:rPr lang="en-US" dirty="0" smtClean="0"/>
              <a:t>is built using the zero-error f</a:t>
            </a:r>
          </a:p>
          <a:p>
            <a:pPr lvl="2"/>
            <a:r>
              <a:rPr lang="en-US" dirty="0" smtClean="0"/>
              <a:t>at query time, some of the metric distances are re-modified (“de-</a:t>
            </a:r>
            <a:r>
              <a:rPr lang="en-US" dirty="0" err="1" smtClean="0"/>
              <a:t>metrized</a:t>
            </a:r>
            <a:r>
              <a:rPr lang="en-US" dirty="0" smtClean="0"/>
              <a:t>”) </a:t>
            </a:r>
            <a:r>
              <a:rPr lang="en-US" dirty="0" smtClean="0"/>
              <a:t>by </a:t>
            </a:r>
            <a:r>
              <a:rPr lang="en-US" dirty="0" smtClean="0"/>
              <a:t>use of different modifier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956881"/>
            <a:ext cx="3714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NM-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re-modification takes place just on the pre-leaf, and leaf level, </a:t>
            </a:r>
          </a:p>
          <a:p>
            <a:pPr lvl="1"/>
            <a:r>
              <a:rPr lang="en-US" sz="2000" dirty="0" smtClean="0"/>
              <a:t>on upper levels this is not correctly possible, </a:t>
            </a:r>
            <a:br>
              <a:rPr lang="en-US" sz="2000" dirty="0" smtClean="0"/>
            </a:br>
            <a:r>
              <a:rPr lang="en-US" sz="2000" dirty="0" smtClean="0"/>
              <a:t>so </a:t>
            </a:r>
            <a:r>
              <a:rPr lang="en-US" sz="2000" dirty="0" smtClean="0"/>
              <a:t>here </a:t>
            </a:r>
            <a:r>
              <a:rPr lang="en-US" sz="2000" dirty="0" smtClean="0"/>
              <a:t>the original metric is used</a:t>
            </a:r>
            <a:endParaRPr lang="cs-CZ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98" y="3884665"/>
            <a:ext cx="4680632" cy="25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Thank you for your attention!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more on </a:t>
            </a:r>
            <a:r>
              <a:rPr lang="en-US" dirty="0" smtClean="0">
                <a:hlinkClick r:id="rId2"/>
              </a:rPr>
              <a:t>http://siret.ms.mff.cuni.cz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Basic</a:t>
            </a:r>
            <a:r>
              <a:rPr lang="en-US" dirty="0" smtClean="0"/>
              <a:t> similarity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kNN</a:t>
            </a:r>
            <a:r>
              <a:rPr lang="cs-CZ" dirty="0" smtClean="0"/>
              <a:t> </a:t>
            </a:r>
            <a:r>
              <a:rPr lang="cs-CZ" dirty="0" err="1" smtClean="0"/>
              <a:t>queries</a:t>
            </a:r>
            <a:endParaRPr lang="cs-CZ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07950" y="4581525"/>
            <a:ext cx="5472113" cy="20875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07950" y="4581525"/>
            <a:ext cx="4032250" cy="20875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5" descr="Obrázek “http://www.vauvau.net/slike%20pasmine/argentinska%20doga%20nekupiranih%20usiju.jpg” nelze zobrazit, proto&amp;zcaron;e obsahuje chyb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1636713" cy="1728787"/>
          </a:xfrm>
          <a:prstGeom prst="rect">
            <a:avLst/>
          </a:prstGeom>
          <a:noFill/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79444" y="2560388"/>
            <a:ext cx="51831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 dirty="0" smtClean="0"/>
              <a:t>Range query: select objects more similar to q than </a:t>
            </a:r>
            <a:r>
              <a:rPr lang="cs-CZ" i="1" dirty="0" smtClean="0"/>
              <a:t>r</a:t>
            </a:r>
          </a:p>
          <a:p>
            <a:pPr algn="r">
              <a:spcBef>
                <a:spcPct val="50000"/>
              </a:spcBef>
            </a:pPr>
            <a:endParaRPr lang="en-US" i="1" dirty="0" smtClean="0"/>
          </a:p>
          <a:p>
            <a:pPr algn="r">
              <a:spcBef>
                <a:spcPct val="50000"/>
              </a:spcBef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i="1" dirty="0" err="1"/>
              <a:t>kNN</a:t>
            </a:r>
            <a:r>
              <a:rPr lang="en-US" i="1" dirty="0"/>
              <a:t> </a:t>
            </a:r>
            <a:r>
              <a:rPr lang="en-US" i="1" dirty="0" smtClean="0"/>
              <a:t>query: select the k most similar objects to q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23850" y="4149725"/>
            <a:ext cx="2087563" cy="2328863"/>
            <a:chOff x="204" y="2614"/>
            <a:chExt cx="1315" cy="1467"/>
          </a:xfrm>
        </p:grpSpPr>
        <p:pic>
          <p:nvPicPr>
            <p:cNvPr id="9" name="Picture 15" descr="argentinska%20dog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976"/>
              <a:ext cx="1315" cy="1105"/>
            </a:xfrm>
            <a:prstGeom prst="rect">
              <a:avLst/>
            </a:prstGeom>
            <a:noFill/>
          </p:spPr>
        </p:pic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>
              <a:off x="476" y="2614"/>
              <a:ext cx="13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04" y="2704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0.9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476375" y="4149725"/>
            <a:ext cx="2597150" cy="2303463"/>
            <a:chOff x="930" y="2614"/>
            <a:chExt cx="1636" cy="1451"/>
          </a:xfrm>
        </p:grpSpPr>
        <p:pic>
          <p:nvPicPr>
            <p:cNvPr id="13" name="Picture 11" descr="p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0" y="2976"/>
              <a:ext cx="956" cy="1089"/>
            </a:xfrm>
            <a:prstGeom prst="rect">
              <a:avLst/>
            </a:prstGeom>
            <a:noFill/>
          </p:spPr>
        </p:pic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930" y="2614"/>
              <a:ext cx="1088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1066" y="2704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0.85</a:t>
              </a: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1979613" y="4076700"/>
            <a:ext cx="3416300" cy="2514600"/>
            <a:chOff x="1247" y="2568"/>
            <a:chExt cx="2152" cy="1584"/>
          </a:xfrm>
        </p:grpSpPr>
        <p:pic>
          <p:nvPicPr>
            <p:cNvPr id="17" name="Picture 13" descr="dsc038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3" y="3022"/>
              <a:ext cx="746" cy="1130"/>
            </a:xfrm>
            <a:prstGeom prst="rect">
              <a:avLst/>
            </a:prstGeom>
            <a:noFill/>
          </p:spPr>
        </p:pic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1247" y="2568"/>
              <a:ext cx="136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336" y="2795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0.7</a:t>
              </a: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1979613" y="3789363"/>
            <a:ext cx="4862512" cy="2444750"/>
            <a:chOff x="1247" y="2387"/>
            <a:chExt cx="3063" cy="1540"/>
          </a:xfrm>
        </p:grpSpPr>
        <p:pic>
          <p:nvPicPr>
            <p:cNvPr id="21" name="Picture 17" descr="Portré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0" y="2931"/>
              <a:ext cx="750" cy="996"/>
            </a:xfrm>
            <a:prstGeom prst="rect">
              <a:avLst/>
            </a:prstGeom>
            <a:noFill/>
          </p:spPr>
        </p:pic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247" y="2387"/>
              <a:ext cx="2449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3016" y="2704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0.6</a:t>
              </a: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979613" y="2565400"/>
            <a:ext cx="201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ordering of </a:t>
            </a:r>
            <a:r>
              <a:rPr lang="cs-CZ" dirty="0" err="1" smtClean="0"/>
              <a:t>database</a:t>
            </a:r>
            <a:r>
              <a:rPr lang="en-US" dirty="0" smtClean="0"/>
              <a:t> </a:t>
            </a:r>
            <a:r>
              <a:rPr lang="en-US" dirty="0" smtClean="0"/>
              <a:t>objects according to similarity to query object</a:t>
            </a:r>
            <a:endParaRPr lang="en-US" dirty="0"/>
          </a:p>
        </p:txBody>
      </p: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1979613" y="3573463"/>
            <a:ext cx="6911975" cy="2862262"/>
            <a:chOff x="1247" y="2251"/>
            <a:chExt cx="4354" cy="1803"/>
          </a:xfrm>
        </p:grpSpPr>
        <p:pic>
          <p:nvPicPr>
            <p:cNvPr id="26" name="Picture 9" descr="pes na kole&amp;ccaron;kách, nohy pohyblivé (pes p&amp;rcaron;i pohybu b&amp;ecaron;&amp;zcaron;í), na provázku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86" y="3067"/>
              <a:ext cx="1315" cy="987"/>
            </a:xfrm>
            <a:prstGeom prst="rect">
              <a:avLst/>
            </a:prstGeom>
            <a:noFill/>
          </p:spPr>
        </p:pic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4059" y="2704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0.4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247" y="2251"/>
              <a:ext cx="3357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50825" y="20605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93300"/>
                </a:solidFill>
              </a:rPr>
              <a:t>query object</a:t>
            </a:r>
            <a:endParaRPr lang="en-US" dirty="0">
              <a:solidFill>
                <a:srgbClr val="99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3633" y="2939329"/>
            <a:ext cx="2827155" cy="24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72578" y="3807954"/>
            <a:ext cx="3626146" cy="48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: </a:t>
            </a:r>
            <a:r>
              <a:rPr lang="cs-CZ" dirty="0" err="1" smtClean="0"/>
              <a:t>MUFIN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Masaryk </a:t>
            </a:r>
            <a:r>
              <a:rPr lang="cs-CZ" dirty="0" err="1" smtClean="0"/>
              <a:t>university</a:t>
            </a:r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http://mufin.fi.muni.cz/imgsearch/</a:t>
            </a:r>
            <a:endParaRPr lang="cs-CZ" dirty="0" smtClean="0"/>
          </a:p>
          <a:p>
            <a:r>
              <a:rPr lang="cs-CZ" dirty="0" err="1" smtClean="0"/>
              <a:t>distributed</a:t>
            </a:r>
            <a:r>
              <a:rPr lang="cs-CZ" dirty="0" smtClean="0"/>
              <a:t> P2P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indexing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b="1" dirty="0" err="1" smtClean="0"/>
              <a:t>metric</a:t>
            </a:r>
            <a:r>
              <a:rPr lang="cs-CZ" b="1" dirty="0" smtClean="0"/>
              <a:t> </a:t>
            </a:r>
            <a:r>
              <a:rPr lang="cs-CZ" b="1" dirty="0" err="1" smtClean="0"/>
              <a:t>space</a:t>
            </a:r>
            <a:r>
              <a:rPr lang="cs-CZ" b="1" dirty="0" smtClean="0"/>
              <a:t> model</a:t>
            </a:r>
          </a:p>
          <a:p>
            <a:r>
              <a:rPr lang="cs-CZ" dirty="0" err="1" smtClean="0"/>
              <a:t>indexing</a:t>
            </a:r>
            <a:r>
              <a:rPr lang="cs-CZ" dirty="0" smtClean="0"/>
              <a:t> </a:t>
            </a:r>
            <a:r>
              <a:rPr lang="cs-CZ" dirty="0" smtClean="0"/>
              <a:t>100</a:t>
            </a:r>
            <a:r>
              <a:rPr lang="en-US" dirty="0" smtClean="0"/>
              <a:t>+</a:t>
            </a:r>
            <a:r>
              <a:rPr lang="cs-CZ" dirty="0" smtClean="0"/>
              <a:t>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images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Flickr</a:t>
            </a:r>
            <a:r>
              <a:rPr lang="cs-CZ" dirty="0" smtClean="0"/>
              <a:t> (</a:t>
            </a:r>
            <a:r>
              <a:rPr lang="cs-CZ" dirty="0" err="1" smtClean="0"/>
              <a:t>CoPhIR</a:t>
            </a:r>
            <a:r>
              <a:rPr lang="cs-CZ" dirty="0" smtClean="0"/>
              <a:t> </a:t>
            </a:r>
            <a:r>
              <a:rPr lang="cs-CZ" dirty="0" err="1" smtClean="0"/>
              <a:t>database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five</a:t>
            </a:r>
            <a:r>
              <a:rPr lang="cs-CZ" dirty="0" smtClean="0"/>
              <a:t> MPEG7 </a:t>
            </a:r>
            <a:r>
              <a:rPr lang="cs-CZ" dirty="0" err="1" smtClean="0"/>
              <a:t>descriptors</a:t>
            </a:r>
            <a:r>
              <a:rPr lang="cs-CZ" dirty="0" smtClean="0"/>
              <a:t> </a:t>
            </a:r>
            <a:r>
              <a:rPr lang="cs-CZ" dirty="0" err="1" smtClean="0"/>
              <a:t>concatenated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282-</a:t>
            </a:r>
            <a:r>
              <a:rPr lang="cs-CZ" dirty="0" err="1" smtClean="0"/>
              <a:t>dimensional</a:t>
            </a:r>
            <a:r>
              <a:rPr lang="cs-CZ" dirty="0" smtClean="0"/>
              <a:t> </a:t>
            </a:r>
            <a:r>
              <a:rPr lang="cs-CZ" dirty="0" err="1" smtClean="0"/>
              <a:t>vectors</a:t>
            </a:r>
            <a:r>
              <a:rPr lang="cs-CZ" dirty="0" smtClean="0"/>
              <a:t> (1 image = 1 </a:t>
            </a:r>
            <a:r>
              <a:rPr lang="cs-CZ" dirty="0" err="1" smtClean="0"/>
              <a:t>vector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Scalable</a:t>
            </a:r>
            <a:r>
              <a:rPr lang="cs-CZ" dirty="0" smtClean="0"/>
              <a:t> </a:t>
            </a:r>
            <a:r>
              <a:rPr lang="cs-CZ" dirty="0" err="1" smtClean="0"/>
              <a:t>Colour</a:t>
            </a:r>
            <a:r>
              <a:rPr lang="cs-CZ" dirty="0" smtClean="0"/>
              <a:t>, </a:t>
            </a:r>
            <a:r>
              <a:rPr lang="cs-CZ" dirty="0" err="1" smtClean="0"/>
              <a:t>Colour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, </a:t>
            </a:r>
            <a:r>
              <a:rPr lang="cs-CZ" dirty="0" err="1" smtClean="0"/>
              <a:t>Colour</a:t>
            </a:r>
            <a:r>
              <a:rPr lang="cs-CZ" dirty="0" smtClean="0"/>
              <a:t> </a:t>
            </a:r>
            <a:r>
              <a:rPr lang="cs-CZ" dirty="0" err="1" smtClean="0"/>
              <a:t>Layout</a:t>
            </a:r>
            <a:r>
              <a:rPr lang="cs-CZ" dirty="0" smtClean="0"/>
              <a:t>, </a:t>
            </a:r>
            <a:r>
              <a:rPr lang="cs-CZ" dirty="0" err="1" smtClean="0"/>
              <a:t>Edge</a:t>
            </a:r>
            <a:r>
              <a:rPr lang="cs-CZ" dirty="0" smtClean="0"/>
              <a:t> Histogram, </a:t>
            </a:r>
            <a:r>
              <a:rPr lang="cs-CZ" dirty="0" err="1" smtClean="0"/>
              <a:t>Homogeneous</a:t>
            </a:r>
            <a:r>
              <a:rPr lang="cs-CZ" dirty="0" smtClean="0"/>
              <a:t> </a:t>
            </a:r>
            <a:r>
              <a:rPr lang="cs-CZ" dirty="0" err="1" smtClean="0"/>
              <a:t>Texture</a:t>
            </a:r>
            <a:endParaRPr lang="cs-CZ" dirty="0" smtClean="0"/>
          </a:p>
          <a:p>
            <a:pPr lvl="2"/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endParaRPr lang="cs-CZ" dirty="0" smtClean="0"/>
          </a:p>
          <a:p>
            <a:pPr lvl="1"/>
            <a:r>
              <a:rPr lang="cs-CZ" dirty="0" err="1" smtClean="0"/>
              <a:t>similarity</a:t>
            </a:r>
            <a:r>
              <a:rPr lang="cs-CZ" dirty="0" smtClean="0"/>
              <a:t>: </a:t>
            </a:r>
            <a:r>
              <a:rPr lang="cs-CZ" b="1" dirty="0" err="1" smtClean="0"/>
              <a:t>Euclidean</a:t>
            </a:r>
            <a:r>
              <a:rPr lang="cs-CZ" b="1" dirty="0" smtClean="0"/>
              <a:t> distance</a:t>
            </a:r>
          </a:p>
          <a:p>
            <a:pPr lvl="1"/>
            <a:r>
              <a:rPr lang="cs-CZ" dirty="0" smtClean="0"/>
              <a:t>response </a:t>
            </a:r>
            <a:r>
              <a:rPr lang="cs-CZ" dirty="0" err="1" smtClean="0"/>
              <a:t>within</a:t>
            </a:r>
            <a:r>
              <a:rPr lang="cs-CZ" dirty="0" smtClean="0"/>
              <a:t> ½ </a:t>
            </a:r>
            <a:r>
              <a:rPr lang="cs-CZ" dirty="0" err="1" smtClean="0"/>
              <a:t>second</a:t>
            </a:r>
            <a:r>
              <a:rPr lang="cs-CZ" dirty="0" smtClean="0"/>
              <a:t> (</a:t>
            </a:r>
            <a:r>
              <a:rPr lang="en-US" dirty="0" smtClean="0"/>
              <a:t>o</a:t>
            </a:r>
            <a:r>
              <a:rPr lang="cs-CZ" dirty="0" smtClean="0"/>
              <a:t>n </a:t>
            </a:r>
            <a:r>
              <a:rPr lang="cs-CZ" dirty="0" err="1" smtClean="0"/>
              <a:t>average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similarities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to model a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vector spaces under </a:t>
            </a:r>
          </a:p>
          <a:p>
            <a:pPr lvl="1"/>
            <a:r>
              <a:rPr lang="en-US" dirty="0" smtClean="0"/>
              <a:t>independent dimensions – </a:t>
            </a:r>
            <a:r>
              <a:rPr lang="cs-CZ" dirty="0" smtClean="0"/>
              <a:t>(</a:t>
            </a:r>
            <a:r>
              <a:rPr lang="cs-CZ" dirty="0" err="1" smtClean="0"/>
              <a:t>weighted</a:t>
            </a:r>
            <a:r>
              <a:rPr lang="cs-CZ" dirty="0" smtClean="0"/>
              <a:t>) </a:t>
            </a:r>
            <a:r>
              <a:rPr lang="en-US" b="1" dirty="0" err="1" smtClean="0"/>
              <a:t>L</a:t>
            </a:r>
            <a:r>
              <a:rPr lang="en-US" b="1" baseline="-25000" dirty="0" err="1" smtClean="0"/>
              <a:t>p</a:t>
            </a:r>
            <a:r>
              <a:rPr lang="en-US" b="1" dirty="0" smtClean="0"/>
              <a:t> metrics</a:t>
            </a:r>
            <a:r>
              <a:rPr lang="cs-CZ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correlated dimensions (e.g., histogram</a:t>
            </a:r>
            <a:r>
              <a:rPr lang="cs-CZ" dirty="0" smtClean="0"/>
              <a:t>)</a:t>
            </a:r>
            <a:r>
              <a:rPr lang="en-US" dirty="0" smtClean="0"/>
              <a:t> – </a:t>
            </a:r>
            <a:r>
              <a:rPr lang="en-US" b="1" dirty="0" smtClean="0"/>
              <a:t>quadratic form </a:t>
            </a:r>
            <a:br>
              <a:rPr lang="en-US" b="1" dirty="0" smtClean="0"/>
            </a:br>
            <a:r>
              <a:rPr lang="en-US" b="1" dirty="0" smtClean="0"/>
              <a:t>distance</a:t>
            </a:r>
            <a:r>
              <a:rPr lang="cs-CZ" dirty="0" smtClean="0"/>
              <a:t>, </a:t>
            </a:r>
            <a:r>
              <a:rPr lang="cs-CZ" dirty="0" err="1" smtClean="0"/>
              <a:t>Earth</a:t>
            </a:r>
            <a:r>
              <a:rPr lang="cs-CZ" dirty="0" smtClean="0"/>
              <a:t> </a:t>
            </a:r>
            <a:r>
              <a:rPr lang="cs-CZ" dirty="0" err="1" smtClean="0"/>
              <a:t>mover</a:t>
            </a:r>
            <a:r>
              <a:rPr lang="en-US" dirty="0" smtClean="0"/>
              <a:t>’s distance</a:t>
            </a:r>
          </a:p>
          <a:p>
            <a:pPr lvl="1"/>
            <a:r>
              <a:rPr lang="en-US" dirty="0" smtClean="0"/>
              <a:t>multi</a:t>
            </a:r>
            <a:r>
              <a:rPr lang="cs-CZ" dirty="0" err="1" smtClean="0"/>
              <a:t>ple</a:t>
            </a:r>
            <a:r>
              <a:rPr lang="cs-CZ" dirty="0" smtClean="0"/>
              <a:t> sub</a:t>
            </a:r>
            <a:r>
              <a:rPr lang="en-US" dirty="0" smtClean="0"/>
              <a:t>vector</a:t>
            </a:r>
            <a:r>
              <a:rPr lang="cs-CZ" dirty="0" smtClean="0"/>
              <a:t>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in a single </a:t>
            </a:r>
            <a:r>
              <a:rPr lang="cs-CZ" dirty="0" err="1" smtClean="0"/>
              <a:t>vector</a:t>
            </a:r>
            <a:r>
              <a:rPr lang="cs-CZ" dirty="0" smtClean="0"/>
              <a:t> (</a:t>
            </a:r>
            <a:r>
              <a:rPr lang="cs-CZ" dirty="0" err="1" smtClean="0"/>
              <a:t>combined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– </a:t>
            </a:r>
            <a:r>
              <a:rPr lang="cs-CZ" b="1" dirty="0" err="1" smtClean="0"/>
              <a:t>L</a:t>
            </a:r>
            <a:r>
              <a:rPr lang="en-US" b="1" baseline="-25000" dirty="0" smtClean="0"/>
              <a:t>2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DTW</a:t>
            </a:r>
            <a:endParaRPr lang="cs-CZ" b="1" dirty="0"/>
          </a:p>
          <a:p>
            <a:r>
              <a:rPr lang="cs-CZ" dirty="0" err="1" smtClean="0"/>
              <a:t>sets</a:t>
            </a:r>
            <a:endParaRPr lang="cs-CZ" dirty="0" smtClean="0"/>
          </a:p>
          <a:p>
            <a:pPr lvl="1"/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en-US" dirty="0" smtClean="0"/>
              <a:t> (bag of objects, </a:t>
            </a:r>
            <a:br>
              <a:rPr lang="en-US" dirty="0" smtClean="0"/>
            </a:br>
            <a:r>
              <a:rPr lang="en-US" dirty="0" smtClean="0"/>
              <a:t>sets of sets)</a:t>
            </a:r>
            <a:r>
              <a:rPr lang="cs-CZ" dirty="0" smtClean="0"/>
              <a:t>, </a:t>
            </a:r>
            <a:r>
              <a:rPr lang="cs-CZ" b="1" dirty="0" err="1" smtClean="0"/>
              <a:t>Hausdorff</a:t>
            </a:r>
            <a:r>
              <a:rPr lang="cs-CZ" b="1" dirty="0" smtClean="0"/>
              <a:t> distance</a:t>
            </a:r>
            <a:r>
              <a:rPr lang="en-US" dirty="0" smtClean="0"/>
              <a:t>, </a:t>
            </a:r>
            <a:r>
              <a:rPr lang="en-US" dirty="0" err="1" smtClean="0"/>
              <a:t>Jaccard</a:t>
            </a:r>
            <a:r>
              <a:rPr lang="en-US" dirty="0" smtClean="0"/>
              <a:t> distance</a:t>
            </a:r>
          </a:p>
          <a:p>
            <a:pPr lvl="1"/>
            <a:r>
              <a:rPr lang="en-US" dirty="0" smtClean="0"/>
              <a:t>geometries, bag of words, ... </a:t>
            </a:r>
            <a:endParaRPr lang="cs-CZ" dirty="0" smtClean="0"/>
          </a:p>
          <a:p>
            <a:r>
              <a:rPr lang="cs-CZ" dirty="0" err="1" smtClean="0"/>
              <a:t>strings</a:t>
            </a:r>
            <a:endParaRPr lang="cs-CZ" dirty="0" smtClean="0"/>
          </a:p>
          <a:p>
            <a:pPr lvl="1"/>
            <a:r>
              <a:rPr lang="cs-CZ" b="1" dirty="0" err="1" smtClean="0"/>
              <a:t>edit</a:t>
            </a:r>
            <a:r>
              <a:rPr lang="cs-CZ" b="1" dirty="0" smtClean="0"/>
              <a:t> distance</a:t>
            </a:r>
            <a:endParaRPr lang="en-US" b="1" dirty="0" smtClean="0"/>
          </a:p>
          <a:p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trees, </a:t>
            </a:r>
            <a:r>
              <a:rPr lang="en-US" b="1" dirty="0" smtClean="0"/>
              <a:t>Tree edit distance</a:t>
            </a:r>
          </a:p>
          <a:p>
            <a:pPr lvl="1"/>
            <a:r>
              <a:rPr lang="en-US" dirty="0" smtClean="0"/>
              <a:t>networks</a:t>
            </a:r>
          </a:p>
          <a:p>
            <a:r>
              <a:rPr lang="en-US" dirty="0" smtClean="0"/>
              <a:t>etc.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85860"/>
            <a:ext cx="2017736" cy="1151944"/>
          </a:xfrm>
          <a:prstGeom prst="rect">
            <a:avLst/>
          </a:prstGeom>
          <a:noFill/>
        </p:spPr>
      </p:pic>
      <p:pic>
        <p:nvPicPr>
          <p:cNvPr id="5" name="Picture 5" descr="ii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571744"/>
            <a:ext cx="1332301" cy="1571636"/>
          </a:xfrm>
          <a:prstGeom prst="rect">
            <a:avLst/>
          </a:prstGeom>
          <a:noFill/>
        </p:spPr>
      </p:pic>
      <p:pic>
        <p:nvPicPr>
          <p:cNvPr id="6" name="Picture 4" descr="adskc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2071702" cy="1207989"/>
          </a:xfrm>
          <a:prstGeom prst="rect">
            <a:avLst/>
          </a:prstGeom>
          <a:noFill/>
        </p:spPr>
      </p:pic>
      <p:pic>
        <p:nvPicPr>
          <p:cNvPr id="8" name="Picture 5" descr="xml-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929330"/>
            <a:ext cx="1500168" cy="78900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643446"/>
            <a:ext cx="1428760" cy="1200517"/>
          </a:xfrm>
          <a:prstGeom prst="rect">
            <a:avLst/>
          </a:prstGeom>
          <a:noFill/>
        </p:spPr>
      </p:pic>
      <p:pic>
        <p:nvPicPr>
          <p:cNvPr id="10" name="Picture 19" descr="Fingerpr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4714884"/>
            <a:ext cx="790455" cy="1039825"/>
          </a:xfrm>
          <a:prstGeom prst="rect">
            <a:avLst/>
          </a:prstGeom>
          <a:noFill/>
        </p:spPr>
      </p:pic>
      <p:pic>
        <p:nvPicPr>
          <p:cNvPr id="11" name="Picture 5" descr="Fingerpr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714884"/>
            <a:ext cx="790455" cy="1039825"/>
          </a:xfrm>
          <a:prstGeom prst="rect">
            <a:avLst/>
          </a:prstGeom>
          <a:noFill/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8286776" y="5000636"/>
            <a:ext cx="242043" cy="357190"/>
            <a:chOff x="3359" y="1104"/>
            <a:chExt cx="565" cy="739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678" y="133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418" y="177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503" y="121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672" y="1464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868" y="176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43" y="150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3696" y="118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829" y="1165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359" y="157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528" y="1104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3577" y="1450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3551" y="178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6929454" y="5000637"/>
            <a:ext cx="270316" cy="357190"/>
            <a:chOff x="3309" y="2848"/>
            <a:chExt cx="631" cy="790"/>
          </a:xfrm>
        </p:grpSpPr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628" y="3082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368" y="3521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471" y="3009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622" y="3208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3884" y="3461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3333" y="3192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646" y="2929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806" y="2849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309" y="3321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3478" y="2848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527" y="3194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3519" y="3582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9" name="Oval 38"/>
          <p:cNvSpPr>
            <a:spLocks noChangeArrowheads="1"/>
          </p:cNvSpPr>
          <p:nvPr/>
        </p:nvSpPr>
        <p:spPr bwMode="auto">
          <a:xfrm rot="-1690623">
            <a:off x="7807001" y="5246576"/>
            <a:ext cx="138341" cy="120663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7674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7083 -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similarity measures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cheap </a:t>
            </a:r>
            <a:r>
              <a:rPr lang="en-US" b="1" dirty="0" smtClean="0"/>
              <a:t>O(n)</a:t>
            </a:r>
          </a:p>
          <a:p>
            <a:pPr lvl="1"/>
            <a:r>
              <a:rPr lang="en-US" dirty="0" err="1" smtClean="0"/>
              <a:t>Lp</a:t>
            </a:r>
            <a:r>
              <a:rPr lang="en-US" dirty="0" smtClean="0"/>
              <a:t> distance, Hamming distance</a:t>
            </a:r>
          </a:p>
          <a:p>
            <a:r>
              <a:rPr lang="en-US" dirty="0" smtClean="0"/>
              <a:t>more expensive </a:t>
            </a:r>
            <a:r>
              <a:rPr lang="en-US" b="1" dirty="0" smtClean="0"/>
              <a:t>O(n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quadratic form distance, edit distance, DTW, </a:t>
            </a:r>
            <a:r>
              <a:rPr lang="en-US" dirty="0" err="1" smtClean="0"/>
              <a:t>Hausdorff</a:t>
            </a:r>
            <a:r>
              <a:rPr lang="en-US" dirty="0" smtClean="0"/>
              <a:t> distance, </a:t>
            </a:r>
            <a:r>
              <a:rPr lang="en-US" dirty="0" err="1" smtClean="0"/>
              <a:t>Jaccard</a:t>
            </a:r>
            <a:endParaRPr lang="en-US" dirty="0" smtClean="0"/>
          </a:p>
          <a:p>
            <a:r>
              <a:rPr lang="en-US" dirty="0" smtClean="0"/>
              <a:t>even more expensive </a:t>
            </a:r>
            <a:r>
              <a:rPr lang="en-US" b="1" dirty="0" smtClean="0"/>
              <a:t>O(</a:t>
            </a:r>
            <a:r>
              <a:rPr lang="en-US" b="1" dirty="0" err="1" smtClean="0"/>
              <a:t>n</a:t>
            </a:r>
            <a:r>
              <a:rPr lang="en-US" b="1" baseline="30000" dirty="0" err="1" smtClean="0"/>
              <a:t>k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tree edit distance</a:t>
            </a:r>
          </a:p>
          <a:p>
            <a:r>
              <a:rPr lang="en-US" dirty="0" smtClean="0"/>
              <a:t>very expensive </a:t>
            </a:r>
            <a:r>
              <a:rPr lang="en-US" b="1" dirty="0" smtClean="0"/>
              <a:t>O(2</a:t>
            </a:r>
            <a:r>
              <a:rPr lang="en-US" b="1" baseline="30000" dirty="0" smtClean="0"/>
              <a:t>n</a:t>
            </a:r>
            <a:r>
              <a:rPr lang="en-US" b="1" dirty="0" smtClean="0"/>
              <a:t>)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general</a:t>
            </a:r>
            <a:r>
              <a:rPr lang="cs-CZ" dirty="0" smtClean="0"/>
              <a:t>) </a:t>
            </a:r>
            <a:r>
              <a:rPr lang="en-US" dirty="0" smtClean="0"/>
              <a:t>earth mover’s distance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792" y="4530279"/>
            <a:ext cx="4711844" cy="9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 approach to similarity 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543311"/>
          </a:xfrm>
        </p:spPr>
        <p:txBody>
          <a:bodyPr>
            <a:noAutofit/>
          </a:bodyPr>
          <a:lstStyle/>
          <a:p>
            <a:r>
              <a:rPr lang="cs-CZ" sz="2000" b="1" dirty="0" err="1" smtClean="0"/>
              <a:t>assumption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  <a:r>
              <a:rPr lang="en-US" sz="2000" dirty="0" smtClean="0"/>
              <a:t>the similarity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 (actually distance) is computationally expensive – often </a:t>
            </a:r>
            <a:r>
              <a:rPr lang="en-US" sz="2000" b="1" dirty="0" smtClean="0"/>
              <a:t>O(m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</a:t>
            </a:r>
            <a:r>
              <a:rPr lang="en-US" sz="2000" dirty="0" smtClean="0"/>
              <a:t>, sometimes even </a:t>
            </a:r>
            <a:r>
              <a:rPr lang="en-US" sz="2000" b="1" dirty="0" smtClean="0"/>
              <a:t>O(2</a:t>
            </a:r>
            <a:r>
              <a:rPr lang="en-US" sz="2000" b="1" baseline="30000" dirty="0" smtClean="0"/>
              <a:t>m</a:t>
            </a:r>
            <a:r>
              <a:rPr lang="en-US" sz="2000" b="1" dirty="0" smtClean="0"/>
              <a:t>)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the size (</a:t>
            </a:r>
            <a:r>
              <a:rPr lang="en-US" sz="2000" b="1" dirty="0" smtClean="0"/>
              <a:t>m</a:t>
            </a:r>
            <a:r>
              <a:rPr lang="en-US" sz="2000" dirty="0" smtClean="0"/>
              <a:t>)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a compared object</a:t>
            </a:r>
          </a:p>
          <a:p>
            <a:r>
              <a:rPr lang="en-US" sz="2000" dirty="0" smtClean="0"/>
              <a:t>querying by a sequential scan over the database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of </a:t>
            </a:r>
            <a:r>
              <a:rPr lang="en-US" sz="2000" b="1" dirty="0" smtClean="0"/>
              <a:t>n</a:t>
            </a:r>
            <a:r>
              <a:rPr lang="en-US" sz="2000" dirty="0" smtClean="0"/>
              <a:t> objects is thus expensive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goal</a:t>
            </a:r>
            <a:r>
              <a:rPr lang="en-US" sz="2000" dirty="0" smtClean="0"/>
              <a:t>: 	minimizing the number of distance 		</a:t>
            </a:r>
            <a:r>
              <a:rPr lang="cs-CZ" sz="2000" dirty="0" smtClean="0"/>
              <a:t>	</a:t>
            </a:r>
            <a:r>
              <a:rPr lang="en-US" sz="2000" dirty="0" smtClean="0"/>
              <a:t>	computations </a:t>
            </a:r>
            <a:r>
              <a:rPr lang="en-US" sz="2000" b="1" dirty="0" smtClean="0">
                <a:latin typeface="Symbol" pitchFamily="18" charset="2"/>
              </a:rPr>
              <a:t>d(*,*)</a:t>
            </a:r>
            <a:r>
              <a:rPr lang="en-US" sz="2000" dirty="0" smtClean="0"/>
              <a:t> for a query</a:t>
            </a:r>
            <a:r>
              <a:rPr lang="cs-CZ" sz="2000" dirty="0" smtClean="0"/>
              <a:t>, </a:t>
            </a:r>
            <a:r>
              <a:rPr lang="cs-CZ" sz="2000" dirty="0" err="1" smtClean="0"/>
              <a:t>also</a:t>
            </a:r>
            <a:r>
              <a:rPr lang="cs-CZ" sz="2000" dirty="0" smtClean="0"/>
              <a:t> I/Os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2060"/>
                </a:solidFill>
              </a:rPr>
              <a:t>the way</a:t>
            </a:r>
            <a:r>
              <a:rPr lang="en-US" sz="2000" dirty="0" smtClean="0"/>
              <a:t>: 	using </a:t>
            </a:r>
            <a:r>
              <a:rPr lang="en-US" sz="2000" b="1" dirty="0" smtClean="0"/>
              <a:t>metric </a:t>
            </a:r>
            <a:r>
              <a:rPr lang="en-US" sz="2000" b="1" dirty="0" smtClean="0"/>
              <a:t>distances</a:t>
            </a:r>
            <a:endParaRPr lang="en-US" sz="2000" dirty="0" smtClean="0"/>
          </a:p>
          <a:p>
            <a:pPr lvl="1"/>
            <a:r>
              <a:rPr lang="cs-CZ" sz="1800" dirty="0" err="1" smtClean="0"/>
              <a:t>general</a:t>
            </a:r>
            <a:r>
              <a:rPr lang="en-US" sz="1800" dirty="0" smtClean="0"/>
              <a:t>, yet simple, model</a:t>
            </a:r>
          </a:p>
          <a:p>
            <a:pPr lvl="2"/>
            <a:r>
              <a:rPr lang="en-US" sz="1400" dirty="0" smtClean="0"/>
              <a:t>metric postulates</a:t>
            </a:r>
            <a:endParaRPr lang="en-US" sz="14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cs-CZ" sz="1800" dirty="0" smtClean="0"/>
          </a:p>
          <a:p>
            <a:pPr lvl="1"/>
            <a:r>
              <a:rPr lang="en-US" sz="1800" dirty="0" smtClean="0"/>
              <a:t>allows to </a:t>
            </a:r>
            <a:r>
              <a:rPr lang="en-US" sz="1800" dirty="0" smtClean="0"/>
              <a:t>partition and prune </a:t>
            </a:r>
            <a:r>
              <a:rPr lang="en-US" sz="1800" dirty="0" smtClean="0"/>
              <a:t>the data </a:t>
            </a:r>
            <a:r>
              <a:rPr lang="en-US" sz="1800" dirty="0" smtClean="0"/>
              <a:t>space (triangle inequality)</a:t>
            </a:r>
            <a:endParaRPr lang="en-US" sz="1800" dirty="0" smtClean="0"/>
          </a:p>
          <a:p>
            <a:pPr lvl="1"/>
            <a:r>
              <a:rPr lang="en-US" sz="1800" dirty="0" smtClean="0"/>
              <a:t>the search is then performed just in several partitions → </a:t>
            </a:r>
            <a:r>
              <a:rPr lang="en-US" sz="1800" b="1" dirty="0" smtClean="0">
                <a:solidFill>
                  <a:srgbClr val="00682F"/>
                </a:solidFill>
              </a:rPr>
              <a:t>efficient search</a:t>
            </a:r>
            <a:endParaRPr lang="cs-CZ" sz="1800" b="1" dirty="0">
              <a:solidFill>
                <a:srgbClr val="0068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cheap determination of tight </a:t>
            </a:r>
            <a:r>
              <a:rPr lang="en-US" sz="2400" b="1" dirty="0" smtClean="0"/>
              <a:t>lower-bound distance </a:t>
            </a:r>
            <a:r>
              <a:rPr lang="en-US" sz="2400" dirty="0" smtClean="0"/>
              <a:t>of 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(*,*)</a:t>
            </a:r>
            <a:r>
              <a:rPr lang="en-US" sz="2400" dirty="0" smtClean="0"/>
              <a:t> provides a mechanism how to quickly filter irrelevant objects from search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cs-CZ" sz="2400" dirty="0" smtClean="0"/>
          </a:p>
          <a:p>
            <a:r>
              <a:rPr lang="en-US" sz="2400" dirty="0" smtClean="0"/>
              <a:t>this filtering is used in various forms by </a:t>
            </a:r>
            <a:br>
              <a:rPr lang="en-US" sz="2400" dirty="0" smtClean="0"/>
            </a:br>
            <a:r>
              <a:rPr lang="en-US" sz="2400" dirty="0" smtClean="0"/>
              <a:t>metric access methods, where </a:t>
            </a:r>
            <a:r>
              <a:rPr lang="en-US" sz="2400" b="1" dirty="0" smtClean="0"/>
              <a:t>X</a:t>
            </a:r>
            <a:r>
              <a:rPr lang="en-US" sz="2400" dirty="0" smtClean="0"/>
              <a:t> stands for </a:t>
            </a:r>
            <a:br>
              <a:rPr lang="en-US" sz="2400" dirty="0" smtClean="0"/>
            </a:br>
            <a:r>
              <a:rPr lang="en-US" sz="2400" dirty="0" smtClean="0"/>
              <a:t>a database object and </a:t>
            </a:r>
            <a:r>
              <a:rPr lang="en-US" sz="2400" b="1" dirty="0" smtClean="0"/>
              <a:t>P</a:t>
            </a:r>
            <a:r>
              <a:rPr lang="en-US" sz="2400" dirty="0" smtClean="0"/>
              <a:t> for a pivot object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lower-bound distances for filtering database objects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DEXA 2009, Linz, Austria</a:t>
            </a:r>
            <a:endParaRPr lang="cs-CZ"/>
          </a:p>
        </p:txBody>
      </p:sp>
      <p:grpSp>
        <p:nvGrpSpPr>
          <p:cNvPr id="7" name="Skupina 55"/>
          <p:cNvGrpSpPr/>
          <p:nvPr/>
        </p:nvGrpSpPr>
        <p:grpSpPr>
          <a:xfrm>
            <a:off x="1088917" y="3000372"/>
            <a:ext cx="3137093" cy="1857388"/>
            <a:chOff x="1088917" y="3000372"/>
            <a:chExt cx="3137093" cy="1857388"/>
          </a:xfrm>
        </p:grpSpPr>
        <p:sp>
          <p:nvSpPr>
            <p:cNvPr id="31" name="Elipsa 30"/>
            <p:cNvSpPr/>
            <p:nvPr/>
          </p:nvSpPr>
          <p:spPr>
            <a:xfrm>
              <a:off x="3154440" y="3000372"/>
              <a:ext cx="1071570" cy="1071570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6"/>
            <p:cNvGrpSpPr/>
            <p:nvPr/>
          </p:nvGrpSpPr>
          <p:grpSpPr>
            <a:xfrm>
              <a:off x="1797118" y="3571876"/>
              <a:ext cx="1285884" cy="1285884"/>
              <a:chOff x="2143108" y="3571876"/>
              <a:chExt cx="1285884" cy="1285884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2714612" y="414338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2143108" y="3571876"/>
                <a:ext cx="1285884" cy="128588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1088917" y="3322039"/>
              <a:ext cx="857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query</a:t>
              </a:r>
            </a:p>
            <a:p>
              <a:pPr algn="r"/>
              <a:r>
                <a:rPr lang="en-US" dirty="0" smtClean="0"/>
                <a:t>ball    </a:t>
              </a:r>
              <a:endParaRPr lang="cs-CZ" dirty="0"/>
            </a:p>
          </p:txBody>
        </p:sp>
        <p:cxnSp>
          <p:nvCxnSpPr>
            <p:cNvPr id="17" name="Přímá spojovací čára 16"/>
            <p:cNvCxnSpPr>
              <a:stCxn id="5" idx="7"/>
              <a:endCxn id="8" idx="3"/>
            </p:cNvCxnSpPr>
            <p:nvPr/>
          </p:nvCxnSpPr>
          <p:spPr>
            <a:xfrm rot="5400000" flipH="1" flipV="1">
              <a:off x="2454855" y="3454257"/>
              <a:ext cx="745766" cy="67432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>
              <a:stCxn id="9" idx="2"/>
              <a:endCxn id="8" idx="6"/>
            </p:cNvCxnSpPr>
            <p:nvPr/>
          </p:nvCxnSpPr>
          <p:spPr>
            <a:xfrm rot="10800000">
              <a:off x="3225878" y="3393281"/>
              <a:ext cx="438152" cy="152400"/>
            </a:xfrm>
            <a:prstGeom prst="line">
              <a:avLst/>
            </a:prstGeom>
            <a:ln w="381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1939994" y="407194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Q</a:t>
              </a:r>
              <a:endParaRPr lang="cs-CZ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3725944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P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38167" y="3032361"/>
              <a:ext cx="675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X</a:t>
              </a:r>
              <a:endParaRPr lang="cs-CZ" dirty="0"/>
            </a:p>
          </p:txBody>
        </p:sp>
        <p:cxnSp>
          <p:nvCxnSpPr>
            <p:cNvPr id="33" name="Přímá spojovací šipka 32"/>
            <p:cNvCxnSpPr/>
            <p:nvPr/>
          </p:nvCxnSpPr>
          <p:spPr>
            <a:xfrm rot="16200000" flipV="1">
              <a:off x="2047151" y="3821909"/>
              <a:ext cx="571504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>
              <a:endCxn id="9" idx="3"/>
            </p:cNvCxnSpPr>
            <p:nvPr/>
          </p:nvCxnSpPr>
          <p:spPr>
            <a:xfrm flipV="1">
              <a:off x="2440060" y="3570938"/>
              <a:ext cx="1234432" cy="64481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čára 41"/>
            <p:cNvCxnSpPr/>
            <p:nvPr/>
          </p:nvCxnSpPr>
          <p:spPr>
            <a:xfrm flipV="1">
              <a:off x="2442454" y="3805239"/>
              <a:ext cx="783431" cy="409574"/>
            </a:xfrm>
            <a:prstGeom prst="line">
              <a:avLst/>
            </a:prstGeom>
            <a:ln w="19050" cap="flat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3664030" y="3509962"/>
              <a:ext cx="71438" cy="71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3154440" y="3357562"/>
              <a:ext cx="71438" cy="71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2263723" y="3592533"/>
              <a:ext cx="23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r</a:t>
              </a:r>
              <a:endParaRPr lang="cs-CZ" b="1" dirty="0"/>
            </a:p>
          </p:txBody>
        </p:sp>
      </p:grpSp>
      <p:sp>
        <p:nvSpPr>
          <p:cNvPr id="54" name="TextovéPole 53"/>
          <p:cNvSpPr txBox="1"/>
          <p:nvPr/>
        </p:nvSpPr>
        <p:spPr>
          <a:xfrm>
            <a:off x="4343400" y="2526956"/>
            <a:ext cx="413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task:</a:t>
            </a:r>
            <a:r>
              <a:rPr lang="en-US" dirty="0" smtClean="0"/>
              <a:t> check if </a:t>
            </a:r>
            <a:r>
              <a:rPr lang="en-US" b="1" dirty="0" smtClean="0"/>
              <a:t>X</a:t>
            </a:r>
            <a:r>
              <a:rPr lang="en-US" dirty="0" smtClean="0"/>
              <a:t> is inside query ball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we know </a:t>
            </a:r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002060"/>
                </a:solidFill>
              </a:rPr>
              <a:t>(Q,P)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we know </a:t>
            </a:r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002060"/>
                </a:solidFill>
              </a:rPr>
              <a:t>(P,X)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we do not know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(Q,X)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do not have to compute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(Q,X)</a:t>
            </a:r>
            <a:r>
              <a:rPr lang="en-US" dirty="0" smtClean="0"/>
              <a:t>, because its lower bound </a:t>
            </a:r>
            <a:r>
              <a:rPr lang="en-US" b="1" dirty="0" smtClean="0">
                <a:solidFill>
                  <a:srgbClr val="00682F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00682F"/>
                </a:solidFill>
              </a:rPr>
              <a:t>(Q,P)-</a:t>
            </a:r>
            <a:r>
              <a:rPr lang="en-US" b="1" dirty="0" smtClean="0">
                <a:solidFill>
                  <a:srgbClr val="00682F"/>
                </a:solidFill>
                <a:latin typeface="Symbol" pitchFamily="18" charset="2"/>
              </a:rPr>
              <a:t>d </a:t>
            </a:r>
            <a:r>
              <a:rPr lang="en-US" b="1" dirty="0" smtClean="0">
                <a:solidFill>
                  <a:srgbClr val="00682F"/>
                </a:solidFill>
              </a:rPr>
              <a:t>(X,P)</a:t>
            </a:r>
            <a:r>
              <a:rPr lang="en-US" dirty="0" smtClean="0">
                <a:solidFill>
                  <a:srgbClr val="00682F"/>
                </a:solidFill>
              </a:rPr>
              <a:t> </a:t>
            </a:r>
            <a:r>
              <a:rPr lang="en-US" dirty="0" smtClean="0"/>
              <a:t>is larger than </a:t>
            </a:r>
            <a:r>
              <a:rPr lang="en-US" b="1" dirty="0" smtClean="0"/>
              <a:t>r</a:t>
            </a:r>
            <a:r>
              <a:rPr lang="en-US" dirty="0" smtClean="0"/>
              <a:t>, so </a:t>
            </a:r>
            <a:r>
              <a:rPr lang="en-US" b="1" dirty="0" smtClean="0"/>
              <a:t>X</a:t>
            </a:r>
            <a:r>
              <a:rPr lang="en-US" dirty="0" smtClean="0"/>
              <a:t> surely cannot be in the query ball, so </a:t>
            </a:r>
            <a:r>
              <a:rPr lang="en-US" b="1" dirty="0" smtClean="0"/>
              <a:t>X</a:t>
            </a:r>
            <a:r>
              <a:rPr lang="en-US" dirty="0" smtClean="0"/>
              <a:t> is ignored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Metric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en-US" dirty="0" smtClean="0"/>
              <a:t> (MAMs)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indexes</a:t>
            </a:r>
            <a:r>
              <a:rPr lang="cs-CZ" dirty="0" smtClean="0"/>
              <a:t> for </a:t>
            </a:r>
            <a:r>
              <a:rPr lang="cs-CZ" b="1" dirty="0" err="1" smtClean="0"/>
              <a:t>efficient</a:t>
            </a:r>
            <a:r>
              <a:rPr lang="cs-CZ" b="1" dirty="0" smtClean="0"/>
              <a:t> </a:t>
            </a:r>
            <a:r>
              <a:rPr lang="cs-CZ" b="1" dirty="0" err="1" smtClean="0"/>
              <a:t>similarity</a:t>
            </a:r>
            <a:r>
              <a:rPr lang="cs-CZ" b="1" dirty="0" smtClean="0"/>
              <a:t> </a:t>
            </a:r>
            <a:r>
              <a:rPr lang="cs-CZ" b="1" dirty="0" err="1" smtClean="0"/>
              <a:t>search</a:t>
            </a:r>
            <a:r>
              <a:rPr lang="cs-CZ" b="1" dirty="0" smtClean="0"/>
              <a:t> in </a:t>
            </a:r>
            <a:r>
              <a:rPr lang="cs-CZ" b="1" dirty="0" err="1" smtClean="0"/>
              <a:t>metric</a:t>
            </a:r>
            <a:r>
              <a:rPr lang="cs-CZ" b="1" dirty="0" smtClean="0"/>
              <a:t> </a:t>
            </a:r>
            <a:r>
              <a:rPr lang="cs-CZ" b="1" dirty="0" err="1" smtClean="0"/>
              <a:t>spaces</a:t>
            </a:r>
            <a:endParaRPr lang="cs-CZ" b="1" dirty="0" smtClean="0"/>
          </a:p>
          <a:p>
            <a:pPr lvl="1"/>
            <a:r>
              <a:rPr lang="cs-CZ" dirty="0" err="1" smtClean="0"/>
              <a:t>just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distances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for </a:t>
            </a:r>
            <a:r>
              <a:rPr lang="cs-CZ" dirty="0" err="1" smtClean="0"/>
              <a:t>indexing</a:t>
            </a:r>
            <a:r>
              <a:rPr lang="cs-CZ" dirty="0" smtClean="0"/>
              <a:t> (</a:t>
            </a:r>
            <a:r>
              <a:rPr lang="cs-CZ" dirty="0" err="1" smtClean="0"/>
              <a:t>universe</a:t>
            </a:r>
            <a:r>
              <a:rPr lang="cs-CZ" dirty="0" smtClean="0"/>
              <a:t> </a:t>
            </a:r>
            <a:r>
              <a:rPr lang="cs-CZ" dirty="0" err="1" smtClean="0"/>
              <a:t>unknown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partitioned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equivalence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 smtClean="0"/>
          </a:p>
          <a:p>
            <a:pPr lvl="1"/>
            <a:r>
              <a:rPr lang="cs-CZ" dirty="0" smtClean="0"/>
              <a:t>i</a:t>
            </a:r>
            <a:r>
              <a:rPr lang="en-US" dirty="0" err="1" smtClean="0"/>
              <a:t>ndex</a:t>
            </a:r>
            <a:r>
              <a:rPr lang="en-US" dirty="0" smtClean="0"/>
              <a:t> construction usually takes between O(</a:t>
            </a:r>
            <a:r>
              <a:rPr lang="en-US" dirty="0" err="1" smtClean="0"/>
              <a:t>k</a:t>
            </a:r>
            <a:r>
              <a:rPr lang="en-US" b="1" dirty="0" err="1" smtClean="0"/>
              <a:t>n</a:t>
            </a:r>
            <a:r>
              <a:rPr lang="en-US" dirty="0" smtClean="0"/>
              <a:t>) to O(</a:t>
            </a:r>
            <a:r>
              <a:rPr lang="en-US" b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err="1" smtClean="0"/>
              <a:t>all</a:t>
            </a:r>
            <a:r>
              <a:rPr lang="cs-CZ" dirty="0" smtClean="0"/>
              <a:t> use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lower</a:t>
            </a:r>
            <a:r>
              <a:rPr lang="cs-CZ" b="1" dirty="0" smtClean="0"/>
              <a:t>-</a:t>
            </a:r>
            <a:r>
              <a:rPr lang="cs-CZ" b="1" dirty="0" err="1" smtClean="0"/>
              <a:t>bounding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searching</a:t>
            </a:r>
            <a:endParaRPr lang="cs-CZ" dirty="0" smtClean="0"/>
          </a:p>
          <a:p>
            <a:pPr lvl="1"/>
            <a:r>
              <a:rPr lang="cs-CZ" dirty="0" err="1" smtClean="0"/>
              <a:t>pruning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, </a:t>
            </a:r>
            <a:r>
              <a:rPr lang="cs-CZ" dirty="0" err="1" smtClean="0"/>
              <a:t>equivalence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rest </a:t>
            </a:r>
            <a:r>
              <a:rPr lang="cs-CZ" dirty="0" err="1" smtClean="0"/>
              <a:t>searched</a:t>
            </a:r>
            <a:r>
              <a:rPr lang="cs-CZ" dirty="0" smtClean="0"/>
              <a:t> </a:t>
            </a:r>
            <a:r>
              <a:rPr lang="cs-CZ" dirty="0" err="1" smtClean="0"/>
              <a:t>sequentially</a:t>
            </a:r>
            <a:endParaRPr lang="cs-CZ" dirty="0" smtClean="0"/>
          </a:p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designs</a:t>
            </a:r>
            <a:endParaRPr lang="cs-CZ" dirty="0" smtClean="0"/>
          </a:p>
          <a:p>
            <a:pPr lvl="1"/>
            <a:r>
              <a:rPr lang="cs-CZ" dirty="0" err="1" smtClean="0"/>
              <a:t>flat</a:t>
            </a:r>
            <a:r>
              <a:rPr lang="cs-CZ" dirty="0" smtClean="0"/>
              <a:t> pivot </a:t>
            </a:r>
            <a:r>
              <a:rPr lang="cs-CZ" dirty="0" err="1" smtClean="0"/>
              <a:t>tables</a:t>
            </a:r>
            <a:r>
              <a:rPr lang="cs-CZ" dirty="0" smtClean="0"/>
              <a:t> (</a:t>
            </a:r>
            <a:r>
              <a:rPr lang="cs-CZ" dirty="0" err="1" smtClean="0"/>
              <a:t>e</a:t>
            </a:r>
            <a:r>
              <a:rPr lang="cs-CZ" dirty="0" smtClean="0"/>
              <a:t>.g., LAESA)</a:t>
            </a:r>
          </a:p>
          <a:p>
            <a:pPr lvl="1"/>
            <a:r>
              <a:rPr lang="cs-CZ" dirty="0" err="1" smtClean="0"/>
              <a:t>trees</a:t>
            </a:r>
            <a:endParaRPr lang="cs-CZ" dirty="0" smtClean="0"/>
          </a:p>
          <a:p>
            <a:pPr lvl="2"/>
            <a:r>
              <a:rPr lang="cs-CZ" dirty="0" err="1" smtClean="0"/>
              <a:t>ball</a:t>
            </a:r>
            <a:r>
              <a:rPr lang="cs-CZ" dirty="0" smtClean="0"/>
              <a:t>-</a:t>
            </a:r>
            <a:r>
              <a:rPr lang="cs-CZ" dirty="0" err="1" smtClean="0"/>
              <a:t>partitioning</a:t>
            </a:r>
            <a:r>
              <a:rPr lang="cs-CZ" dirty="0" smtClean="0"/>
              <a:t> (</a:t>
            </a:r>
            <a:r>
              <a:rPr lang="cs-CZ" dirty="0" err="1" smtClean="0"/>
              <a:t>e</a:t>
            </a:r>
            <a:r>
              <a:rPr lang="cs-CZ" dirty="0" smtClean="0"/>
              <a:t>.g., M-</a:t>
            </a:r>
            <a:r>
              <a:rPr lang="cs-CZ" dirty="0" err="1" smtClean="0"/>
              <a:t>tree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hyperplane</a:t>
            </a:r>
            <a:r>
              <a:rPr lang="cs-CZ" dirty="0" smtClean="0"/>
              <a:t>-</a:t>
            </a:r>
            <a:r>
              <a:rPr lang="cs-CZ" dirty="0" err="1" smtClean="0"/>
              <a:t>partitioning</a:t>
            </a:r>
            <a:r>
              <a:rPr lang="cs-CZ" dirty="0" smtClean="0"/>
              <a:t> (</a:t>
            </a:r>
            <a:r>
              <a:rPr lang="cs-CZ" dirty="0" err="1" smtClean="0"/>
              <a:t>e</a:t>
            </a:r>
            <a:r>
              <a:rPr lang="cs-CZ" dirty="0" smtClean="0"/>
              <a:t>.g., GNAT)</a:t>
            </a:r>
          </a:p>
          <a:p>
            <a:pPr lvl="1"/>
            <a:r>
              <a:rPr lang="cs-CZ" dirty="0" err="1" smtClean="0"/>
              <a:t>hashed</a:t>
            </a:r>
            <a:r>
              <a:rPr lang="cs-CZ" dirty="0" smtClean="0"/>
              <a:t> </a:t>
            </a:r>
            <a:r>
              <a:rPr lang="cs-CZ" dirty="0" err="1" smtClean="0"/>
              <a:t>indexes</a:t>
            </a:r>
            <a:r>
              <a:rPr lang="cs-CZ" dirty="0" smtClean="0"/>
              <a:t> (</a:t>
            </a:r>
            <a:r>
              <a:rPr lang="cs-CZ" dirty="0" err="1" smtClean="0"/>
              <a:t>e</a:t>
            </a:r>
            <a:r>
              <a:rPr lang="cs-CZ" dirty="0" smtClean="0"/>
              <a:t>.g., D-index)</a:t>
            </a:r>
          </a:p>
          <a:p>
            <a:pPr lvl="1"/>
            <a:r>
              <a:rPr lang="cs-CZ" dirty="0" smtClean="0"/>
              <a:t>index-</a:t>
            </a:r>
            <a:r>
              <a:rPr lang="cs-CZ" dirty="0" err="1" smtClean="0"/>
              <a:t>free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(D-</a:t>
            </a:r>
            <a:r>
              <a:rPr lang="cs-CZ" dirty="0" err="1" smtClean="0"/>
              <a:t>file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en-US" sz="2300" dirty="0" smtClean="0"/>
              <a:t>[</a:t>
            </a:r>
            <a:r>
              <a:rPr lang="en-US" sz="2300" dirty="0" err="1" smtClean="0"/>
              <a:t>Skopal</a:t>
            </a:r>
            <a:r>
              <a:rPr lang="en-US" sz="2300" dirty="0" smtClean="0"/>
              <a:t> and </a:t>
            </a:r>
            <a:r>
              <a:rPr lang="cs-CZ" sz="2300" dirty="0" err="1" smtClean="0"/>
              <a:t>Bustos</a:t>
            </a:r>
            <a:r>
              <a:rPr lang="en-US" sz="2300" dirty="0" smtClean="0"/>
              <a:t>, </a:t>
            </a:r>
            <a:r>
              <a:rPr lang="cs-CZ" sz="2300" dirty="0" smtClean="0"/>
              <a:t>2009</a:t>
            </a:r>
            <a:r>
              <a:rPr lang="en-US" sz="2300" dirty="0" smtClean="0"/>
              <a:t>]</a:t>
            </a:r>
            <a:endParaRPr lang="cs-CZ" sz="2300" dirty="0"/>
          </a:p>
          <a:p>
            <a:pPr lvl="1"/>
            <a:endParaRPr 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590" y="4037029"/>
            <a:ext cx="2420938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1413</Words>
  <Application>Microsoft Office PowerPoint</Application>
  <PresentationFormat>On-screen Show (4:3)</PresentationFormat>
  <Paragraphs>286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Motiv sady Office</vt:lpstr>
      <vt:lpstr>Indexing similarity for efficient search in multimedia databases </vt:lpstr>
      <vt:lpstr>Similarity search</vt:lpstr>
      <vt:lpstr>Basic similarity search concept:  range and kNN queries</vt:lpstr>
      <vt:lpstr>Example engine: MUFIN</vt:lpstr>
      <vt:lpstr>Features and similarities</vt:lpstr>
      <vt:lpstr>Complexity of similarity measures</vt:lpstr>
      <vt:lpstr>Metric approach to similarity search</vt:lpstr>
      <vt:lpstr>Using lower-bound distances for filtering database objects</vt:lpstr>
      <vt:lpstr>Metric access methods (MAMs)</vt:lpstr>
      <vt:lpstr>Pivot tables</vt:lpstr>
      <vt:lpstr>M-tree</vt:lpstr>
      <vt:lpstr>GNAT</vt:lpstr>
      <vt:lpstr>D-index</vt:lpstr>
      <vt:lpstr>Indexability</vt:lpstr>
      <vt:lpstr>Advanced models of similarity search: parameterized similarity functions</vt:lpstr>
      <vt:lpstr>Advanced models of similarity search:  novel query types</vt:lpstr>
      <vt:lpstr>Advanced models of similarity search:  novel query types</vt:lpstr>
      <vt:lpstr>Beyond the metric space model</vt:lpstr>
      <vt:lpstr>Non-metric similarity: Motivation</vt:lpstr>
      <vt:lpstr>Domain examples with nonmetric similarity search problems</vt:lpstr>
      <vt:lpstr>Unified framework for efficient (non)metric similarity search</vt:lpstr>
      <vt:lpstr>T-bases</vt:lpstr>
      <vt:lpstr>TriGen algorithm</vt:lpstr>
      <vt:lpstr>NM-tree</vt:lpstr>
      <vt:lpstr>NM-tree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SKOPAL</cp:lastModifiedBy>
  <cp:revision>303</cp:revision>
  <dcterms:created xsi:type="dcterms:W3CDTF">2010-05-18T04:28:50Z</dcterms:created>
  <dcterms:modified xsi:type="dcterms:W3CDTF">2010-06-03T08:16:45Z</dcterms:modified>
</cp:coreProperties>
</file>